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65.jpg" ContentType="image/png"/>
  <Override PartName="/ppt/media/image223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2"/>
  </p:notesMasterIdLst>
  <p:handoutMasterIdLst>
    <p:handoutMasterId r:id="rId33"/>
  </p:handoutMasterIdLst>
  <p:sldIdLst>
    <p:sldId id="274" r:id="rId2"/>
    <p:sldId id="275" r:id="rId3"/>
    <p:sldId id="276" r:id="rId4"/>
    <p:sldId id="277" r:id="rId5"/>
    <p:sldId id="278" r:id="rId6"/>
    <p:sldId id="279" r:id="rId7"/>
    <p:sldId id="298" r:id="rId8"/>
    <p:sldId id="654" r:id="rId9"/>
    <p:sldId id="648" r:id="rId10"/>
    <p:sldId id="649" r:id="rId11"/>
    <p:sldId id="658" r:id="rId12"/>
    <p:sldId id="354" r:id="rId13"/>
    <p:sldId id="355" r:id="rId14"/>
    <p:sldId id="356" r:id="rId15"/>
    <p:sldId id="337" r:id="rId16"/>
    <p:sldId id="338" r:id="rId17"/>
    <p:sldId id="357" r:id="rId18"/>
    <p:sldId id="358" r:id="rId19"/>
    <p:sldId id="359" r:id="rId20"/>
    <p:sldId id="361" r:id="rId21"/>
    <p:sldId id="320" r:id="rId22"/>
    <p:sldId id="321" r:id="rId23"/>
    <p:sldId id="660" r:id="rId24"/>
    <p:sldId id="315" r:id="rId25"/>
    <p:sldId id="352" r:id="rId26"/>
    <p:sldId id="360" r:id="rId27"/>
    <p:sldId id="292" r:id="rId28"/>
    <p:sldId id="299" r:id="rId29"/>
    <p:sldId id="308" r:id="rId30"/>
    <p:sldId id="273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7C6"/>
    <a:srgbClr val="13B5C4"/>
    <a:srgbClr val="4F81BD"/>
    <a:srgbClr val="004278"/>
    <a:srgbClr val="4D5554"/>
    <a:srgbClr val="FFFFFF"/>
    <a:srgbClr val="00447A"/>
    <a:srgbClr val="D04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0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5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E41C6-BC5A-43A4-9364-0107A504227A}" type="datetimeFigureOut">
              <a:rPr lang="es-ES" smtClean="0"/>
              <a:t>04/03/2021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E76DF-9B85-45CB-9BE9-2D9BCEE3E3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334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93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Shape 7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www.grupoica.com/contacto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ADA GENERICA" userDrawn="1">
  <p:cSld name="1_PORTADA GENERIC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"/>
            <a:ext cx="9193320" cy="5140203"/>
          </a:xfrm>
          <a:prstGeom prst="rect">
            <a:avLst/>
          </a:prstGeom>
        </p:spPr>
      </p:pic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197174" y="4755911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888888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s-ES" dirty="0"/>
          </a:p>
        </p:txBody>
      </p:sp>
      <p:sp>
        <p:nvSpPr>
          <p:cNvPr id="21" name="Shape 21"/>
          <p:cNvSpPr txBox="1"/>
          <p:nvPr/>
        </p:nvSpPr>
        <p:spPr>
          <a:xfrm>
            <a:off x="6217840" y="245722"/>
            <a:ext cx="2674640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00" tIns="40650" rIns="81300" bIns="406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rPr lang="es-ES" sz="8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2021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07504" y="2283718"/>
            <a:ext cx="4824536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1763"/>
              <a:buFont typeface="Calibri"/>
              <a:buNone/>
              <a:defRPr sz="16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A Contenidos">
  <p:cSld name="GENERICA Contenido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555776" y="232336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1763"/>
              <a:buFont typeface="Calibri"/>
              <a:buNone/>
              <a:defRPr sz="13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62878" y="708759"/>
            <a:ext cx="824507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>
              <a:defRPr sz="1200" b="1" dirty="0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</a:defRPr>
            </a:lvl1pPr>
          </a:lstStyle>
          <a:p>
            <a:pPr marL="177800" lvl="0" indent="0">
              <a:spcBef>
                <a:spcPts val="330"/>
              </a:spcBef>
              <a:buClr>
                <a:srgbClr val="4F5555"/>
              </a:buClr>
              <a:buSzPts val="1650"/>
              <a:buNone/>
            </a:pPr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362878" y="1302756"/>
            <a:ext cx="5266928" cy="329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80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Azul ICA">
  <p:cSld name="COLOR Azul ICA">
    <p:bg>
      <p:bgPr>
        <a:solidFill>
          <a:srgbClr val="13B5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" y="14400"/>
            <a:ext cx="9141723" cy="5113630"/>
          </a:xfrm>
          <a:prstGeom prst="rect">
            <a:avLst/>
          </a:prstGeom>
          <a:ln w="19050" cmpd="sng"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title" hasCustomPrompt="1"/>
          </p:nvPr>
        </p:nvSpPr>
        <p:spPr>
          <a:xfrm>
            <a:off x="2555776" y="185154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3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s-ES" dirty="0"/>
              <a:t> </a:t>
            </a:r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708759"/>
            <a:ext cx="824507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33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3"/>
              <a:buFont typeface="Arial"/>
              <a:buNone/>
              <a:defRPr sz="17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None/>
              <a:defRPr sz="16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" y="1302756"/>
            <a:ext cx="5690824" cy="329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70"/>
              </a:spcBef>
              <a:spcAft>
                <a:spcPts val="0"/>
              </a:spcAft>
              <a:buClr>
                <a:srgbClr val="4F5555"/>
              </a:buClr>
              <a:buSzPts val="1350"/>
              <a:buFont typeface="Arial"/>
              <a:buNone/>
              <a:defRPr sz="9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CF2CC3-B178-4740-93FD-DCEC78610F11}"/>
              </a:ext>
            </a:extLst>
          </p:cNvPr>
          <p:cNvSpPr txBox="1"/>
          <p:nvPr userDrawn="1"/>
        </p:nvSpPr>
        <p:spPr>
          <a:xfrm>
            <a:off x="8303362" y="4707362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FC94D5E-E803-41E4-8244-C1408599CA82}" type="slidenum">
              <a:rPr lang="es-ES" sz="900" smtClean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‹Nº›</a:t>
            </a:fld>
            <a:endParaRPr lang="es-ES" sz="9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Gris ICA">
  <p:cSld name="COLOR Gris ICA">
    <p:bg>
      <p:bgPr>
        <a:solidFill>
          <a:srgbClr val="4D555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1"/>
            <a:ext cx="9144000" cy="5112358"/>
          </a:xfrm>
          <a:prstGeom prst="rect">
            <a:avLst/>
          </a:prstGeom>
        </p:spPr>
      </p:pic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555776" y="185154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13B5C4"/>
              </a:buClr>
              <a:buSzPts val="1763"/>
              <a:buFont typeface="Calibri"/>
              <a:buNone/>
              <a:defRPr sz="1300" b="0" i="0" u="none" strike="noStrike" cap="none">
                <a:solidFill>
                  <a:srgbClr val="13B5C4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708759"/>
            <a:ext cx="824507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330"/>
              </a:spcBef>
              <a:spcAft>
                <a:spcPts val="0"/>
              </a:spcAft>
              <a:buClr>
                <a:srgbClr val="13B5C4"/>
              </a:buClr>
              <a:buSzPts val="1650"/>
              <a:buFont typeface="Arial"/>
              <a:buNone/>
              <a:defRPr sz="1200" b="1" i="0" u="none" strike="noStrike" cap="none">
                <a:solidFill>
                  <a:srgbClr val="13B5C4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3"/>
              <a:buFont typeface="Arial"/>
              <a:buNone/>
              <a:defRPr sz="17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None/>
              <a:defRPr sz="16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1302756"/>
            <a:ext cx="5690824" cy="329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DC7A4A-0BF7-41EA-83A7-D6281012A382}"/>
              </a:ext>
            </a:extLst>
          </p:cNvPr>
          <p:cNvSpPr txBox="1"/>
          <p:nvPr userDrawn="1"/>
        </p:nvSpPr>
        <p:spPr>
          <a:xfrm>
            <a:off x="8303362" y="4707362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FC94D5E-E803-41E4-8244-C1408599CA82}" type="slidenum">
              <a:rPr lang="es-ES" sz="900" smtClean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‹Nº›</a:t>
            </a:fld>
            <a:endParaRPr lang="es-ES" sz="9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O">
  <p:cSld name="CONTACTO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555776" y="205306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1763"/>
              <a:buFont typeface="Calibri"/>
              <a:buNone/>
              <a:defRPr sz="13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2" name="Shape 92"/>
          <p:cNvSpPr txBox="1"/>
          <p:nvPr/>
        </p:nvSpPr>
        <p:spPr>
          <a:xfrm>
            <a:off x="107503" y="4258956"/>
            <a:ext cx="1917889" cy="31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671"/>
              <a:buFont typeface="Calibri"/>
              <a:buNone/>
            </a:pPr>
            <a:r>
              <a:rPr lang="es-ES" sz="600" u="sng" dirty="0">
                <a:solidFill>
                  <a:schemeClr val="hlink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  <a:hlinkClick r:id="rId2"/>
              </a:rPr>
              <a:t>https://www.grupoica.com/contacto/</a:t>
            </a:r>
            <a:endParaRPr sz="600" b="1" dirty="0">
              <a:solidFill>
                <a:srgbClr val="4F5555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270798" y="4509339"/>
            <a:ext cx="8602404" cy="27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775" tIns="40375" rIns="80775" bIns="4037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 dirty="0">
                <a:solidFill>
                  <a:srgbClr val="A5A5A5"/>
                </a:solidFill>
                <a:latin typeface="Century Gothic" panose="020B0502020202020204" pitchFamily="34" charset="0"/>
                <a:ea typeface="Oswald"/>
                <a:cs typeface="Calibri" panose="020F0502020204030204" pitchFamily="34" charset="0"/>
                <a:sym typeface="Oswald"/>
              </a:rPr>
              <a:t>Este documento es propiedad de ICA Informática y Comunicaciones Avanzadas y su contenido es confidencial. Este documento no puede ser reproducido, en su totalidad o parcialmente, ni mostrado a otros, ni utilizado para otros propósitos que los que han originado su entrega, sin el previo permiso escrito de ICA Informática y Comunicaciones Avanzadas. </a:t>
            </a:r>
            <a:endParaRPr sz="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upo 33"/>
          <p:cNvGrpSpPr/>
          <p:nvPr userDrawn="1"/>
        </p:nvGrpSpPr>
        <p:grpSpPr>
          <a:xfrm>
            <a:off x="173997" y="1131590"/>
            <a:ext cx="9294547" cy="3344182"/>
            <a:chOff x="173997" y="1131590"/>
            <a:chExt cx="9294547" cy="3344182"/>
          </a:xfrm>
        </p:grpSpPr>
        <p:grpSp>
          <p:nvGrpSpPr>
            <p:cNvPr id="35" name="Grupo 34"/>
            <p:cNvGrpSpPr/>
            <p:nvPr userDrawn="1"/>
          </p:nvGrpSpPr>
          <p:grpSpPr>
            <a:xfrm>
              <a:off x="270798" y="1131590"/>
              <a:ext cx="8416002" cy="1297714"/>
              <a:chOff x="725743" y="1131590"/>
              <a:chExt cx="8058545" cy="1297714"/>
            </a:xfrm>
          </p:grpSpPr>
          <p:grpSp>
            <p:nvGrpSpPr>
              <p:cNvPr id="46" name="Grupo 45"/>
              <p:cNvGrpSpPr/>
              <p:nvPr userDrawn="1"/>
            </p:nvGrpSpPr>
            <p:grpSpPr>
              <a:xfrm>
                <a:off x="2345744" y="1131590"/>
                <a:ext cx="4818541" cy="1296144"/>
                <a:chOff x="4474302" y="1131590"/>
                <a:chExt cx="3330908" cy="1296144"/>
              </a:xfrm>
            </p:grpSpPr>
            <p:sp>
              <p:nvSpPr>
                <p:cNvPr id="49" name="Rectángulo 48"/>
                <p:cNvSpPr/>
                <p:nvPr userDrawn="1"/>
              </p:nvSpPr>
              <p:spPr>
                <a:xfrm>
                  <a:off x="4474302" y="1131590"/>
                  <a:ext cx="1119856" cy="1296144"/>
                </a:xfrm>
                <a:prstGeom prst="rect">
                  <a:avLst/>
                </a:prstGeom>
                <a:solidFill>
                  <a:srgbClr val="13B5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" name="Rectángulo 49"/>
                <p:cNvSpPr/>
                <p:nvPr userDrawn="1"/>
              </p:nvSpPr>
              <p:spPr>
                <a:xfrm>
                  <a:off x="5594159" y="1131590"/>
                  <a:ext cx="1119856" cy="1296144"/>
                </a:xfrm>
                <a:prstGeom prst="rect">
                  <a:avLst/>
                </a:prstGeom>
                <a:solidFill>
                  <a:srgbClr val="4F5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" name="Rectángulo 50"/>
                <p:cNvSpPr/>
                <p:nvPr userDrawn="1"/>
              </p:nvSpPr>
              <p:spPr>
                <a:xfrm>
                  <a:off x="6685354" y="1131590"/>
                  <a:ext cx="1119856" cy="1296144"/>
                </a:xfrm>
                <a:prstGeom prst="rect">
                  <a:avLst/>
                </a:prstGeom>
                <a:solidFill>
                  <a:srgbClr val="D04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7" name="Rectángulo 46"/>
              <p:cNvSpPr/>
              <p:nvPr userDrawn="1"/>
            </p:nvSpPr>
            <p:spPr>
              <a:xfrm>
                <a:off x="725743" y="1133160"/>
                <a:ext cx="1620000" cy="1296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" name="Rectángulo 47"/>
              <p:cNvSpPr/>
              <p:nvPr userDrawn="1"/>
            </p:nvSpPr>
            <p:spPr>
              <a:xfrm>
                <a:off x="7164288" y="1131590"/>
                <a:ext cx="1620000" cy="1296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6" name="27 CuadroTexto"/>
            <p:cNvSpPr txBox="1"/>
            <p:nvPr userDrawn="1"/>
          </p:nvSpPr>
          <p:spPr>
            <a:xfrm>
              <a:off x="5175163" y="2558265"/>
              <a:ext cx="1819774" cy="763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61602" tIns="80801" rIns="161602" bIns="80801" rtlCol="0">
              <a:spAutoFit/>
            </a:bodyPr>
            <a:lstStyle/>
            <a:p>
              <a:pPr marL="0" marR="0" lvl="0" indent="0" algn="l" defTabSz="816223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b="1" kern="12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ea typeface="+mn-ea"/>
                  <a:cs typeface="Segoe UI Semibold" panose="020B0702040204020203" pitchFamily="34" charset="0"/>
                  <a:sym typeface="Calibri"/>
                </a:rPr>
                <a:t>Sede Granada</a:t>
              </a:r>
              <a:endParaRPr lang="es-ES" sz="900" b="1" kern="1200" spc="50" baseline="0" dirty="0">
                <a:solidFill>
                  <a:srgbClr val="4F5555"/>
                </a:solidFill>
                <a:latin typeface="Century Gothic" panose="020B0502020202020204" pitchFamily="34" charset="0"/>
                <a:ea typeface="+mn-ea"/>
                <a:cs typeface="Segoe UI Semibold" panose="020B0702040204020203" pitchFamily="34" charset="0"/>
                <a:sym typeface="Arial"/>
              </a:endParaRPr>
            </a:p>
            <a:p>
              <a:pPr marL="0" marR="0" lvl="0" indent="0" algn="l" defTabSz="816223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800" kern="12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C/ Doctor Fernando Escobar, 13 Local  18012 Granada </a:t>
              </a:r>
              <a:endParaRPr lang="es-ES" sz="800" kern="1200" dirty="0">
                <a:solidFill>
                  <a:srgbClr val="4F5555"/>
                </a:solidFill>
                <a:latin typeface="Century Gothic" panose="020B0502020202020204" pitchFamily="34" charset="0"/>
                <a:ea typeface="Calibri"/>
                <a:cs typeface="Calibri"/>
              </a:endParaRPr>
            </a:p>
          </p:txBody>
        </p:sp>
        <p:sp>
          <p:nvSpPr>
            <p:cNvPr id="37" name="28 CuadroTexto"/>
            <p:cNvSpPr txBox="1"/>
            <p:nvPr userDrawn="1"/>
          </p:nvSpPr>
          <p:spPr>
            <a:xfrm>
              <a:off x="173997" y="2558265"/>
              <a:ext cx="1778564" cy="9480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61602" tIns="80801" rIns="161602" bIns="8080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900" b="1" spc="50" baseline="0" dirty="0" err="1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Sede</a:t>
              </a:r>
              <a:r>
                <a:rPr lang="ca-ES" sz="900" b="1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 Social Madrid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C/ La Rábida, 27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28039 Madrid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Tel: 91 311 04 87</a:t>
              </a:r>
            </a:p>
          </p:txBody>
        </p:sp>
        <p:sp>
          <p:nvSpPr>
            <p:cNvPr id="38" name="29 CuadroTexto"/>
            <p:cNvSpPr txBox="1"/>
            <p:nvPr userDrawn="1"/>
          </p:nvSpPr>
          <p:spPr>
            <a:xfrm>
              <a:off x="1805557" y="2558265"/>
              <a:ext cx="1801607" cy="19175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61602" tIns="80801" rIns="161602" bIns="8080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900" b="1" spc="50" baseline="0" dirty="0" err="1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Sede</a:t>
              </a:r>
              <a:r>
                <a:rPr lang="ca-ES" sz="900" b="1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 Barcelona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C/</a:t>
              </a:r>
              <a:r>
                <a:rPr lang="es-ES" sz="800" spc="50" baseline="0" dirty="0" err="1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Almogàvers</a:t>
              </a: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 119-123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Complejo Empresarial </a:t>
              </a:r>
              <a:r>
                <a:rPr lang="es-ES" sz="800" spc="50" baseline="0" dirty="0" err="1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Ecourban</a:t>
              </a:r>
              <a:endParaRPr lang="es-ES" sz="800" spc="50" baseline="0" dirty="0">
                <a:solidFill>
                  <a:srgbClr val="4F5555"/>
                </a:solidFill>
                <a:latin typeface="Century Gothic" panose="020B0502020202020204" pitchFamily="34" charset="0"/>
                <a:cs typeface="Segoe UI Semibold" panose="020B070204020402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Distrito 22@ - Edificio Azul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 err="1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Plta</a:t>
              </a: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 3ª Oficina 4ª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08018 Barcelona</a:t>
              </a:r>
            </a:p>
            <a:p>
              <a:pPr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Tel: 93 452 02 65</a:t>
              </a:r>
            </a:p>
            <a:p>
              <a:pPr>
                <a:lnSpc>
                  <a:spcPct val="150000"/>
                </a:lnSpc>
              </a:pPr>
              <a:endParaRPr lang="ca-ES" sz="1000" spc="50" baseline="0" dirty="0">
                <a:solidFill>
                  <a:srgbClr val="4F5555"/>
                </a:solidFill>
                <a:latin typeface="Century Gothic" panose="020B0502020202020204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9" name="8 CuadroTexto"/>
            <p:cNvSpPr txBox="1"/>
            <p:nvPr userDrawn="1"/>
          </p:nvSpPr>
          <p:spPr>
            <a:xfrm>
              <a:off x="3563888" y="2558265"/>
              <a:ext cx="1695308" cy="13173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61602" tIns="80801" rIns="161602" bIns="8080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900" b="1" spc="50" baseline="0" dirty="0" err="1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Sede</a:t>
              </a:r>
              <a:r>
                <a:rPr lang="ca-ES" sz="900" b="1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 Sevilla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8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Calle Américo Vespucio, 45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8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Planta Baja - Módulo 1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8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41092 Sevilla </a:t>
              </a:r>
              <a:br>
                <a:rPr lang="es-ES" sz="8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</a:br>
              <a:r>
                <a:rPr lang="es-ES" sz="8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Tel: +34 91 311 04 87</a:t>
              </a:r>
            </a:p>
            <a:p>
              <a:pPr lvl="0">
                <a:lnSpc>
                  <a:spcPct val="150000"/>
                </a:lnSpc>
              </a:pPr>
              <a:r>
                <a:rPr lang="es-ES" sz="8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cs typeface="Segoe UI Semibold" panose="020B0702040204020203" pitchFamily="34" charset="0"/>
                </a:rPr>
                <a:t>Tel: 674 366 299</a:t>
              </a:r>
            </a:p>
          </p:txBody>
        </p:sp>
        <p:pic>
          <p:nvPicPr>
            <p:cNvPr id="40" name="Imagen 3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1539041"/>
              <a:ext cx="674819" cy="816685"/>
            </a:xfrm>
            <a:prstGeom prst="rect">
              <a:avLst/>
            </a:prstGeom>
          </p:spPr>
        </p:pic>
        <p:pic>
          <p:nvPicPr>
            <p:cNvPr id="41" name="Imagen 4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31" y="1411356"/>
              <a:ext cx="996390" cy="968967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904" y="1491630"/>
              <a:ext cx="523110" cy="888693"/>
            </a:xfrm>
            <a:prstGeom prst="rect">
              <a:avLst/>
            </a:prstGeom>
          </p:spPr>
        </p:pic>
        <p:sp>
          <p:nvSpPr>
            <p:cNvPr id="43" name="27 CuadroTexto"/>
            <p:cNvSpPr txBox="1"/>
            <p:nvPr userDrawn="1"/>
          </p:nvSpPr>
          <p:spPr>
            <a:xfrm>
              <a:off x="6887287" y="2558265"/>
              <a:ext cx="2581257" cy="9480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61602" tIns="80801" rIns="161602" bIns="80801" rtlCol="0">
              <a:spAutoFit/>
            </a:bodyPr>
            <a:lstStyle/>
            <a:p>
              <a:pPr marL="0" marR="0" lvl="0" indent="0" algn="l" defTabSz="816223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900" b="1" kern="1200" spc="50" baseline="0" dirty="0">
                  <a:solidFill>
                    <a:srgbClr val="4F5555"/>
                  </a:solidFill>
                  <a:latin typeface="Century Gothic" panose="020B0502020202020204" pitchFamily="34" charset="0"/>
                  <a:ea typeface="+mn-ea"/>
                  <a:cs typeface="Segoe UI Semibold" panose="020B0702040204020203" pitchFamily="34" charset="0"/>
                  <a:sym typeface="Arial"/>
                </a:rPr>
                <a:t>Sede Donostia – San Sebastián</a:t>
              </a:r>
            </a:p>
            <a:p>
              <a:pPr marL="0" marR="0" lvl="0" indent="0" algn="l" defTabSz="816223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800" kern="12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Arial"/>
                </a:rPr>
                <a:t>C/ Alkainbide 1</a:t>
              </a:r>
            </a:p>
            <a:p>
              <a:pPr marL="0" marR="0" lvl="0" indent="0" algn="l" defTabSz="816223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800" kern="12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Arial"/>
                </a:rPr>
                <a:t>20009 Donostia - San Sebastián</a:t>
              </a:r>
            </a:p>
            <a:p>
              <a:pPr marL="0" marR="0" lvl="0" indent="0" algn="l" defTabSz="816223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800" kern="1200" dirty="0">
                  <a:solidFill>
                    <a:srgbClr val="4F5555"/>
                  </a:solidFill>
                  <a:latin typeface="Century Gothic" panose="020B0502020202020204" pitchFamily="34" charset="0"/>
                  <a:ea typeface="Calibri"/>
                  <a:cs typeface="Calibri"/>
                  <a:sym typeface="Arial"/>
                </a:rPr>
                <a:t>Tel: 91 311 98 44</a:t>
              </a:r>
            </a:p>
          </p:txBody>
        </p:sp>
        <p:pic>
          <p:nvPicPr>
            <p:cNvPr id="44" name="Imagen 4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1721935"/>
              <a:ext cx="1075118" cy="658387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609" y="1762855"/>
              <a:ext cx="1625887" cy="61746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A VACIA">
  <p:cSld name="GENERICA VACIA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555776" y="205306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1763"/>
              <a:buFont typeface="Calibri"/>
              <a:buNone/>
              <a:defRPr sz="13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D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3" y="215393"/>
            <a:ext cx="690775" cy="3453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4C7119-E44C-4D01-ABCF-9ED95990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32336"/>
            <a:ext cx="6131024" cy="313544"/>
          </a:xfrm>
        </p:spPr>
        <p:txBody>
          <a:bodyPr/>
          <a:lstStyle>
            <a:lvl1pPr>
              <a:defRPr sz="1300"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362878" y="708759"/>
            <a:ext cx="8245070" cy="479821"/>
          </a:xfrm>
          <a:prstGeom prst="rect">
            <a:avLst/>
          </a:prstGeom>
        </p:spPr>
        <p:txBody>
          <a:bodyPr lIns="216850" tIns="108425" rIns="216850" bIns="108425" anchor="b"/>
          <a:lstStyle>
            <a:lvl1pPr marL="0" indent="0">
              <a:buNone/>
              <a:defRPr sz="1200" b="1" spc="50" baseline="0">
                <a:solidFill>
                  <a:srgbClr val="4F5555"/>
                </a:solidFill>
                <a:latin typeface="Century Gothic" panose="020B0502020202020204" pitchFamily="34" charset="0"/>
              </a:defRPr>
            </a:lvl1pPr>
            <a:lvl2pPr marL="406594" indent="0">
              <a:buNone/>
              <a:defRPr sz="1763" b="1"/>
            </a:lvl2pPr>
            <a:lvl3pPr marL="813188" indent="0">
              <a:buNone/>
              <a:defRPr sz="1613" b="1"/>
            </a:lvl3pPr>
            <a:lvl4pPr marL="1219781" indent="0">
              <a:buNone/>
              <a:defRPr sz="1425" b="1"/>
            </a:lvl4pPr>
            <a:lvl5pPr marL="1626375" indent="0">
              <a:buNone/>
              <a:defRPr sz="1425" b="1"/>
            </a:lvl5pPr>
            <a:lvl6pPr marL="2032968" indent="0">
              <a:buNone/>
              <a:defRPr sz="1425" b="1"/>
            </a:lvl6pPr>
            <a:lvl7pPr marL="2439562" indent="0">
              <a:buNone/>
              <a:defRPr sz="1425" b="1"/>
            </a:lvl7pPr>
            <a:lvl8pPr marL="2846156" indent="0">
              <a:buNone/>
              <a:defRPr sz="1425" b="1"/>
            </a:lvl8pPr>
            <a:lvl9pPr marL="3252749" indent="0">
              <a:buNone/>
              <a:defRPr sz="1425" b="1"/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2878" y="1302756"/>
            <a:ext cx="5266928" cy="3291867"/>
          </a:xfrm>
          <a:prstGeom prst="rect">
            <a:avLst/>
          </a:prstGeom>
        </p:spPr>
        <p:txBody>
          <a:bodyPr lIns="216850" tIns="108425" rIns="216850" bIns="108425"/>
          <a:lstStyle>
            <a:lvl1pPr marL="0" marR="0" indent="0" algn="l" defTabSz="8131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900" b="0" i="0" spc="50" baseline="0">
                <a:solidFill>
                  <a:srgbClr val="4F5555"/>
                </a:solidFill>
                <a:effectLst/>
                <a:latin typeface="Century Gothic" panose="020B0502020202020204" pitchFamily="34" charset="0"/>
              </a:defRPr>
            </a:lvl1pPr>
            <a:lvl2pPr marL="406594" indent="0">
              <a:buFontTx/>
              <a:buNone/>
              <a:defRPr sz="1500"/>
            </a:lvl2pPr>
            <a:lvl3pPr marL="813188" indent="0">
              <a:buFontTx/>
              <a:buNone/>
              <a:defRPr sz="1500"/>
            </a:lvl3pPr>
            <a:lvl4pPr marL="1219781" indent="0">
              <a:buFontTx/>
              <a:buNone/>
              <a:defRPr sz="1500"/>
            </a:lvl4pPr>
            <a:lvl5pPr marL="1626375" indent="0">
              <a:buFontTx/>
              <a:buNone/>
              <a:defRPr sz="1500"/>
            </a:lvl5pPr>
            <a:lvl6pPr>
              <a:defRPr sz="1613"/>
            </a:lvl6pPr>
            <a:lvl7pPr>
              <a:defRPr sz="1613"/>
            </a:lvl7pPr>
            <a:lvl8pPr>
              <a:defRPr sz="1613"/>
            </a:lvl8pPr>
            <a:lvl9pPr>
              <a:defRPr sz="1613"/>
            </a:lvl9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consecteur</a:t>
            </a:r>
            <a:r>
              <a:rPr lang="es-ES" dirty="0"/>
              <a:t> </a:t>
            </a:r>
            <a:r>
              <a:rPr lang="es-ES" dirty="0" err="1"/>
              <a:t>adispscing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Quisque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 mi. </a:t>
            </a: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 nunc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condimentum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Praesenter</a:t>
            </a:r>
            <a:r>
              <a:rPr lang="es-ES" dirty="0"/>
              <a:t> </a:t>
            </a:r>
            <a:r>
              <a:rPr lang="es-ES" dirty="0" err="1"/>
              <a:t>luctus</a:t>
            </a:r>
            <a:r>
              <a:rPr lang="es-ES" dirty="0"/>
              <a:t>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.</a:t>
            </a:r>
          </a:p>
          <a:p>
            <a:pPr lvl="0"/>
            <a:endParaRPr lang="es-ES" dirty="0"/>
          </a:p>
          <a:p>
            <a:pPr marL="0" marR="0" lvl="0" indent="0" algn="l" defTabSz="8131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consecteur</a:t>
            </a:r>
            <a:r>
              <a:rPr lang="es-ES" dirty="0"/>
              <a:t> </a:t>
            </a:r>
            <a:r>
              <a:rPr lang="es-ES" dirty="0" err="1"/>
              <a:t>adispscing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Quisque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 mi. </a:t>
            </a: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 nunc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condimentum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Praesenter</a:t>
            </a:r>
            <a:r>
              <a:rPr lang="es-ES" dirty="0"/>
              <a:t> </a:t>
            </a:r>
            <a:r>
              <a:rPr lang="es-ES" dirty="0" err="1"/>
              <a:t>luctus</a:t>
            </a:r>
            <a:r>
              <a:rPr lang="es-ES" dirty="0"/>
              <a:t>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.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consecteur</a:t>
            </a:r>
            <a:r>
              <a:rPr lang="es-ES" dirty="0"/>
              <a:t> </a:t>
            </a:r>
            <a:r>
              <a:rPr lang="es-ES" dirty="0" err="1"/>
              <a:t>adispscing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Quisque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 mi. </a:t>
            </a: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 nunc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condimentum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Praesenter</a:t>
            </a:r>
            <a:r>
              <a:rPr lang="es-ES" dirty="0"/>
              <a:t> </a:t>
            </a:r>
            <a:r>
              <a:rPr lang="es-ES" dirty="0" err="1"/>
              <a:t>luctus</a:t>
            </a:r>
            <a:r>
              <a:rPr lang="es-ES" dirty="0"/>
              <a:t>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.</a:t>
            </a:r>
          </a:p>
        </p:txBody>
      </p:sp>
      <p:pic>
        <p:nvPicPr>
          <p:cNvPr id="10" name="Shape 5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755174" y="231701"/>
            <a:ext cx="300184" cy="300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3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D Contenidos">
  <p:cSld name="1_TD Contenido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55776" y="232336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1763"/>
              <a:buFont typeface="Calibri"/>
              <a:buNone/>
              <a:defRPr sz="13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62878" y="708759"/>
            <a:ext cx="824507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77800" marR="0" lvl="0" indent="0" algn="l" rtl="0">
              <a:spcBef>
                <a:spcPts val="330"/>
              </a:spcBef>
              <a:spcAft>
                <a:spcPts val="0"/>
              </a:spcAft>
              <a:buClr>
                <a:srgbClr val="4F5555"/>
              </a:buClr>
              <a:buSzPts val="1650"/>
              <a:buFont typeface="Arial"/>
              <a:buNone/>
              <a:defRPr sz="1200" b="1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3"/>
              <a:buFont typeface="Arial"/>
              <a:buNone/>
              <a:defRPr sz="17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None/>
              <a:defRPr sz="16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None/>
              <a:defRPr sz="14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362878" y="1302756"/>
            <a:ext cx="5266928" cy="329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80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55174" y="231701"/>
            <a:ext cx="300184" cy="30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13" y="215393"/>
            <a:ext cx="690775" cy="345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01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555776" y="205306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1763"/>
              <a:buFont typeface="Calibri"/>
              <a:buNone/>
              <a:defRPr sz="1762" b="0" i="0" u="none" strike="noStrike" cap="none">
                <a:solidFill>
                  <a:srgbClr val="4F55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cxnSp>
        <p:nvCxnSpPr>
          <p:cNvPr id="14" name="Shape 14"/>
          <p:cNvCxnSpPr/>
          <p:nvPr/>
        </p:nvCxnSpPr>
        <p:spPr>
          <a:xfrm>
            <a:off x="8698892" y="229994"/>
            <a:ext cx="0" cy="300252"/>
          </a:xfrm>
          <a:prstGeom prst="straightConnector1">
            <a:avLst/>
          </a:prstGeom>
          <a:noFill/>
          <a:ln w="15875" cap="flat" cmpd="sng">
            <a:solidFill>
              <a:srgbClr val="67B6C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Shape 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5080" y="180000"/>
            <a:ext cx="847832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4BB7721-9195-415E-A98F-A1D966D67F1F}"/>
              </a:ext>
            </a:extLst>
          </p:cNvPr>
          <p:cNvSpPr txBox="1"/>
          <p:nvPr userDrawn="1"/>
        </p:nvSpPr>
        <p:spPr>
          <a:xfrm>
            <a:off x="8303362" y="4707362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FC94D5E-E803-41E4-8244-C1408599CA82}" type="slidenum">
              <a:rPr lang="es-ES" sz="900" smtClean="0">
                <a:latin typeface="Century Gothic" panose="020B0502020202020204" pitchFamily="34" charset="0"/>
                <a:cs typeface="Calibri" panose="020F0502020204030204" pitchFamily="34" charset="0"/>
              </a:rPr>
              <a:t>‹Nº›</a:t>
            </a:fld>
            <a:endParaRPr lang="es-ES" sz="9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  <p:sldLayoutId id="2147483662" r:id="rId6"/>
    <p:sldLayoutId id="2147483672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Century Gothic" panose="020B0502020202020204" pitchFamily="34" charset="0"/>
          <a:ea typeface="Century Gothic" panose="020B0502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rupoica.com/transformacion-digita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.wdp"/><Relationship Id="rId7" Type="http://schemas.openxmlformats.org/officeDocument/2006/relationships/image" Target="../media/image68.png"/><Relationship Id="rId12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3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iertaasistencia.es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hyperlink" Target="https://intef.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ocieux.eu/" TargetMode="External"/><Relationship Id="rId5" Type="http://schemas.openxmlformats.org/officeDocument/2006/relationships/image" Target="../media/image90.png"/><Relationship Id="rId4" Type="http://schemas.openxmlformats.org/officeDocument/2006/relationships/hyperlink" Target="https://www.aparejadoresmadrid.es/home" TargetMode="External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jpg"/><Relationship Id="rId18" Type="http://schemas.openxmlformats.org/officeDocument/2006/relationships/image" Target="../media/image171.jpg"/><Relationship Id="rId26" Type="http://schemas.openxmlformats.org/officeDocument/2006/relationships/image" Target="../media/image179.png"/><Relationship Id="rId3" Type="http://schemas.openxmlformats.org/officeDocument/2006/relationships/image" Target="../media/image156.gif"/><Relationship Id="rId21" Type="http://schemas.openxmlformats.org/officeDocument/2006/relationships/image" Target="../media/image174.png"/><Relationship Id="rId7" Type="http://schemas.openxmlformats.org/officeDocument/2006/relationships/image" Target="../media/image160.png"/><Relationship Id="rId12" Type="http://schemas.openxmlformats.org/officeDocument/2006/relationships/image" Target="../media/image165.jpg"/><Relationship Id="rId17" Type="http://schemas.openxmlformats.org/officeDocument/2006/relationships/image" Target="../media/image170.jpg"/><Relationship Id="rId25" Type="http://schemas.openxmlformats.org/officeDocument/2006/relationships/image" Target="../media/image178.gif"/><Relationship Id="rId2" Type="http://schemas.openxmlformats.org/officeDocument/2006/relationships/image" Target="../media/image155.png"/><Relationship Id="rId16" Type="http://schemas.openxmlformats.org/officeDocument/2006/relationships/image" Target="../media/image169.png"/><Relationship Id="rId20" Type="http://schemas.openxmlformats.org/officeDocument/2006/relationships/image" Target="../media/image173.jpg"/><Relationship Id="rId29" Type="http://schemas.openxmlformats.org/officeDocument/2006/relationships/image" Target="../media/image1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7.gif"/><Relationship Id="rId32" Type="http://schemas.openxmlformats.org/officeDocument/2006/relationships/image" Target="../media/image185.gif"/><Relationship Id="rId5" Type="http://schemas.openxmlformats.org/officeDocument/2006/relationships/image" Target="../media/image158.png"/><Relationship Id="rId15" Type="http://schemas.openxmlformats.org/officeDocument/2006/relationships/image" Target="../media/image168.jpg"/><Relationship Id="rId23" Type="http://schemas.openxmlformats.org/officeDocument/2006/relationships/image" Target="../media/image176.jpg"/><Relationship Id="rId28" Type="http://schemas.openxmlformats.org/officeDocument/2006/relationships/image" Target="../media/image181.png"/><Relationship Id="rId10" Type="http://schemas.openxmlformats.org/officeDocument/2006/relationships/image" Target="../media/image163.jpg"/><Relationship Id="rId19" Type="http://schemas.openxmlformats.org/officeDocument/2006/relationships/image" Target="../media/image172.jpg"/><Relationship Id="rId31" Type="http://schemas.openxmlformats.org/officeDocument/2006/relationships/image" Target="../media/image184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5.jpg"/><Relationship Id="rId27" Type="http://schemas.openxmlformats.org/officeDocument/2006/relationships/image" Target="../media/image180.png"/><Relationship Id="rId30" Type="http://schemas.openxmlformats.org/officeDocument/2006/relationships/image" Target="../media/image1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18" Type="http://schemas.openxmlformats.org/officeDocument/2006/relationships/image" Target="../media/image201.jpg"/><Relationship Id="rId26" Type="http://schemas.openxmlformats.org/officeDocument/2006/relationships/image" Target="../media/image209.jpg"/><Relationship Id="rId3" Type="http://schemas.openxmlformats.org/officeDocument/2006/relationships/image" Target="../media/image187.png"/><Relationship Id="rId21" Type="http://schemas.openxmlformats.org/officeDocument/2006/relationships/image" Target="../media/image204.png"/><Relationship Id="rId7" Type="http://schemas.openxmlformats.org/officeDocument/2006/relationships/image" Target="../media/image191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08.PNG"/><Relationship Id="rId2" Type="http://schemas.openxmlformats.org/officeDocument/2006/relationships/image" Target="../media/image186.pn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29" Type="http://schemas.openxmlformats.org/officeDocument/2006/relationships/image" Target="../media/image2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jpg"/><Relationship Id="rId11" Type="http://schemas.openxmlformats.org/officeDocument/2006/relationships/image" Target="../media/image149.jpg"/><Relationship Id="rId24" Type="http://schemas.openxmlformats.org/officeDocument/2006/relationships/image" Target="../media/image207.png"/><Relationship Id="rId5" Type="http://schemas.openxmlformats.org/officeDocument/2006/relationships/image" Target="../media/image189.png"/><Relationship Id="rId15" Type="http://schemas.openxmlformats.org/officeDocument/2006/relationships/image" Target="../media/image198.jpg"/><Relationship Id="rId23" Type="http://schemas.openxmlformats.org/officeDocument/2006/relationships/image" Target="../media/image206.jpg"/><Relationship Id="rId28" Type="http://schemas.openxmlformats.org/officeDocument/2006/relationships/image" Target="../media/image210.png"/><Relationship Id="rId10" Type="http://schemas.openxmlformats.org/officeDocument/2006/relationships/image" Target="../media/image194.png"/><Relationship Id="rId19" Type="http://schemas.openxmlformats.org/officeDocument/2006/relationships/image" Target="../media/image202.png"/><Relationship Id="rId31" Type="http://schemas.openxmlformats.org/officeDocument/2006/relationships/image" Target="../media/image213.jpe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7.png"/><Relationship Id="rId22" Type="http://schemas.openxmlformats.org/officeDocument/2006/relationships/image" Target="../media/image205.jpg"/><Relationship Id="rId27" Type="http://schemas.openxmlformats.org/officeDocument/2006/relationships/image" Target="../media/image150.png"/><Relationship Id="rId30" Type="http://schemas.openxmlformats.org/officeDocument/2006/relationships/image" Target="../media/image21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enor.com/certificacion/certificado/?codigo=117152" TargetMode="External"/><Relationship Id="rId13" Type="http://schemas.openxmlformats.org/officeDocument/2006/relationships/image" Target="../media/image219.jpg"/><Relationship Id="rId18" Type="http://schemas.openxmlformats.org/officeDocument/2006/relationships/hyperlink" Target="https://www.first.org/members/teams/cibersoc" TargetMode="External"/><Relationship Id="rId3" Type="http://schemas.openxmlformats.org/officeDocument/2006/relationships/image" Target="../media/image214.jpg"/><Relationship Id="rId21" Type="http://schemas.openxmlformats.org/officeDocument/2006/relationships/hyperlink" Target="https://www.csirt.es/index.php/es/miembros/grupo-ica-cibersoc" TargetMode="External"/><Relationship Id="rId7" Type="http://schemas.openxmlformats.org/officeDocument/2006/relationships/image" Target="../media/image216.jpg"/><Relationship Id="rId12" Type="http://schemas.openxmlformats.org/officeDocument/2006/relationships/hyperlink" Target="https://www.aenor.com/certificacion/certificado/?codigo=163494" TargetMode="External"/><Relationship Id="rId17" Type="http://schemas.openxmlformats.org/officeDocument/2006/relationships/image" Target="../media/image221.jpg"/><Relationship Id="rId2" Type="http://schemas.openxmlformats.org/officeDocument/2006/relationships/hyperlink" Target="https://www.aenor.com/certificacion/certificado/?codigo=13009" TargetMode="External"/><Relationship Id="rId16" Type="http://schemas.openxmlformats.org/officeDocument/2006/relationships/hyperlink" Target="http://www.caelum.es/certificados/ica.pdf" TargetMode="External"/><Relationship Id="rId20" Type="http://schemas.openxmlformats.org/officeDocument/2006/relationships/image" Target="../media/image22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enor.com/certificacion/certificado/?codigo=109570" TargetMode="External"/><Relationship Id="rId11" Type="http://schemas.openxmlformats.org/officeDocument/2006/relationships/image" Target="../media/image218.jpg"/><Relationship Id="rId5" Type="http://schemas.openxmlformats.org/officeDocument/2006/relationships/image" Target="../media/image215.jpg"/><Relationship Id="rId15" Type="http://schemas.openxmlformats.org/officeDocument/2006/relationships/image" Target="../media/image220.jpg"/><Relationship Id="rId10" Type="http://schemas.openxmlformats.org/officeDocument/2006/relationships/hyperlink" Target="https://www.commoncriteriaportal.org/files/epfiles/2009-31-INF-678.pdf" TargetMode="External"/><Relationship Id="rId19" Type="http://schemas.openxmlformats.org/officeDocument/2006/relationships/image" Target="../media/image222.png"/><Relationship Id="rId4" Type="http://schemas.openxmlformats.org/officeDocument/2006/relationships/hyperlink" Target="https://www.aenor.com/certificacion/certificado/?codigo=58310" TargetMode="External"/><Relationship Id="rId9" Type="http://schemas.openxmlformats.org/officeDocument/2006/relationships/image" Target="../media/image217.jpg"/><Relationship Id="rId14" Type="http://schemas.openxmlformats.org/officeDocument/2006/relationships/hyperlink" Target="https://sas.cmmiinstitute.com/pars/pars_detail.aspx?a=30725" TargetMode="External"/><Relationship Id="rId22" Type="http://schemas.openxmlformats.org/officeDocument/2006/relationships/image" Target="../media/image2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ES" b="1" dirty="0"/>
              <a:t>Creando valor en un mundo hiperconectado</a:t>
            </a:r>
            <a:br>
              <a:rPr lang="es-ES" dirty="0"/>
            </a:br>
            <a:r>
              <a:rPr lang="es-ES" sz="1300" dirty="0"/>
              <a:t>Transformación Digital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D2771-3D98-4B28-B97E-40DABF31B810}"/>
              </a:ext>
            </a:extLst>
          </p:cNvPr>
          <p:cNvSpPr txBox="1"/>
          <p:nvPr/>
        </p:nvSpPr>
        <p:spPr>
          <a:xfrm>
            <a:off x="107504" y="3186081"/>
            <a:ext cx="3292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ICA Transformación Digital</a:t>
            </a:r>
            <a:endParaRPr lang="es-ES" dirty="0">
              <a:solidFill>
                <a:schemeClr val="bg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12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EBB655-D5BC-4EF9-9883-CF13FDE5D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¿Por qué estos </a:t>
            </a:r>
            <a:r>
              <a:rPr lang="es-ES" dirty="0" err="1"/>
              <a:t>partners</a:t>
            </a:r>
            <a:r>
              <a:rPr lang="es-ES" dirty="0"/>
              <a:t>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DD6B8B-A402-4F6C-8F04-1518526A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52" y="1563300"/>
            <a:ext cx="3282837" cy="3282837"/>
          </a:xfrm>
          <a:prstGeom prst="rect">
            <a:avLst/>
          </a:prstGeom>
        </p:spPr>
      </p:pic>
      <p:pic>
        <p:nvPicPr>
          <p:cNvPr id="8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B174F44-5B6E-4CCF-A3E0-B68B1A5D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313" y="1552188"/>
            <a:ext cx="3295935" cy="329593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68E7F30-6009-4A15-B313-8D57457635B4}"/>
              </a:ext>
            </a:extLst>
          </p:cNvPr>
          <p:cNvSpPr/>
          <p:nvPr/>
        </p:nvSpPr>
        <p:spPr>
          <a:xfrm>
            <a:off x="5029191" y="1083479"/>
            <a:ext cx="353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Gartner - Magic Quadrant for </a:t>
            </a:r>
            <a:r>
              <a:rPr lang="en-US" sz="1000" b="1" dirty="0">
                <a:latin typeface="Century Gothic" panose="020B0502020202020204" pitchFamily="34" charset="0"/>
              </a:rPr>
              <a:t>Data Science </a:t>
            </a:r>
            <a:r>
              <a:rPr lang="en-US" sz="1000" dirty="0">
                <a:latin typeface="Century Gothic" panose="020B0502020202020204" pitchFamily="34" charset="0"/>
              </a:rPr>
              <a:t>and</a:t>
            </a:r>
            <a:r>
              <a:rPr lang="en-US" sz="1000" b="1" dirty="0">
                <a:latin typeface="Century Gothic" panose="020B0502020202020204" pitchFamily="34" charset="0"/>
              </a:rPr>
              <a:t> Machine Learning Platforms</a:t>
            </a:r>
            <a:endParaRPr lang="es-ES" sz="1000" b="1" dirty="0">
              <a:latin typeface="Century Gothic" panose="020B0502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24B4654-80A8-4391-B34E-FA5C5802E132}"/>
              </a:ext>
            </a:extLst>
          </p:cNvPr>
          <p:cNvSpPr/>
          <p:nvPr/>
        </p:nvSpPr>
        <p:spPr>
          <a:xfrm>
            <a:off x="828521" y="1092026"/>
            <a:ext cx="3610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Gartner - Magic Quadrant for </a:t>
            </a:r>
            <a:r>
              <a:rPr lang="en-US" sz="1000" b="1" dirty="0">
                <a:latin typeface="Century Gothic" panose="020B0502020202020204" pitchFamily="34" charset="0"/>
              </a:rPr>
              <a:t>Analytics and Business Intelligence</a:t>
            </a:r>
            <a:endParaRPr lang="es-ES" sz="1000" b="1" dirty="0">
              <a:latin typeface="Century Gothic" panose="020B0502020202020204" pitchFamily="34" charset="0"/>
            </a:endParaRPr>
          </a:p>
        </p:txBody>
      </p:sp>
      <p:sp>
        <p:nvSpPr>
          <p:cNvPr id="16" name="Shape 373">
            <a:extLst>
              <a:ext uri="{FF2B5EF4-FFF2-40B4-BE49-F238E27FC236}">
                <a16:creationId xmlns:a16="http://schemas.microsoft.com/office/drawing/2014/main" id="{15CBC065-9C19-4EC9-B3CD-BE51D4DF67A8}"/>
              </a:ext>
            </a:extLst>
          </p:cNvPr>
          <p:cNvSpPr/>
          <p:nvPr/>
        </p:nvSpPr>
        <p:spPr>
          <a:xfrm>
            <a:off x="559559" y="1083480"/>
            <a:ext cx="3747820" cy="3904778"/>
          </a:xfrm>
          <a:prstGeom prst="round2SameRect">
            <a:avLst>
              <a:gd name="adj1" fmla="val 2440"/>
              <a:gd name="adj2" fmla="val 0"/>
            </a:avLst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Shape 373">
            <a:extLst>
              <a:ext uri="{FF2B5EF4-FFF2-40B4-BE49-F238E27FC236}">
                <a16:creationId xmlns:a16="http://schemas.microsoft.com/office/drawing/2014/main" id="{15CBC065-9C19-4EC9-B3CD-BE51D4DF67A8}"/>
              </a:ext>
            </a:extLst>
          </p:cNvPr>
          <p:cNvSpPr/>
          <p:nvPr/>
        </p:nvSpPr>
        <p:spPr>
          <a:xfrm>
            <a:off x="4792110" y="1083479"/>
            <a:ext cx="3747820" cy="3904778"/>
          </a:xfrm>
          <a:prstGeom prst="round2SameRect">
            <a:avLst>
              <a:gd name="adj1" fmla="val 2440"/>
              <a:gd name="adj2" fmla="val 0"/>
            </a:avLst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8464" y="1450464"/>
            <a:ext cx="1018216" cy="101821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216E132-B351-4319-9E7C-9E779128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07" y="1768648"/>
            <a:ext cx="894713" cy="434327"/>
          </a:xfrm>
          <a:prstGeom prst="rect">
            <a:avLst/>
          </a:prstGeom>
        </p:spPr>
      </p:pic>
      <p:cxnSp>
        <p:nvCxnSpPr>
          <p:cNvPr id="24" name="Conector recto 23"/>
          <p:cNvCxnSpPr>
            <a:stCxn id="21" idx="7"/>
            <a:endCxn id="20" idx="0"/>
          </p:cNvCxnSpPr>
          <p:nvPr/>
        </p:nvCxnSpPr>
        <p:spPr>
          <a:xfrm>
            <a:off x="2777566" y="1599578"/>
            <a:ext cx="831285" cy="372378"/>
          </a:xfrm>
          <a:prstGeom prst="lin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2555776" y="2274140"/>
            <a:ext cx="979861" cy="176022"/>
          </a:xfrm>
          <a:prstGeom prst="lin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6" y="1971956"/>
            <a:ext cx="416850" cy="407042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</p:pic>
      <p:sp>
        <p:nvSpPr>
          <p:cNvPr id="39" name="Elipse 38"/>
          <p:cNvSpPr/>
          <p:nvPr/>
        </p:nvSpPr>
        <p:spPr>
          <a:xfrm>
            <a:off x="7348846" y="1633976"/>
            <a:ext cx="1018216" cy="101821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Conector recto 39"/>
          <p:cNvCxnSpPr>
            <a:stCxn id="39" idx="2"/>
          </p:cNvCxnSpPr>
          <p:nvPr/>
        </p:nvCxnSpPr>
        <p:spPr>
          <a:xfrm flipH="1">
            <a:off x="7320313" y="2143084"/>
            <a:ext cx="28533" cy="977817"/>
          </a:xfrm>
          <a:prstGeom prst="lin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Conector recto 40"/>
          <p:cNvCxnSpPr>
            <a:stCxn id="39" idx="5"/>
          </p:cNvCxnSpPr>
          <p:nvPr/>
        </p:nvCxnSpPr>
        <p:spPr>
          <a:xfrm flipH="1">
            <a:off x="7605301" y="2503078"/>
            <a:ext cx="612647" cy="628935"/>
          </a:xfrm>
          <a:prstGeom prst="lin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3" name="Imagen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25" y="3050927"/>
            <a:ext cx="416850" cy="407042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B216E132-B351-4319-9E7C-9E779128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442" y="1944671"/>
            <a:ext cx="894713" cy="434327"/>
          </a:xfrm>
          <a:prstGeom prst="rect">
            <a:avLst/>
          </a:prstGeom>
        </p:spPr>
      </p:pic>
      <p:sp>
        <p:nvSpPr>
          <p:cNvPr id="52" name="Elipse 51"/>
          <p:cNvSpPr/>
          <p:nvPr/>
        </p:nvSpPr>
        <p:spPr>
          <a:xfrm>
            <a:off x="5279819" y="2286403"/>
            <a:ext cx="1018216" cy="101821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3" name="Conector recto 52"/>
          <p:cNvCxnSpPr>
            <a:stCxn id="52" idx="7"/>
            <a:endCxn id="55" idx="0"/>
          </p:cNvCxnSpPr>
          <p:nvPr/>
        </p:nvCxnSpPr>
        <p:spPr>
          <a:xfrm>
            <a:off x="6148921" y="2435517"/>
            <a:ext cx="1017930" cy="660368"/>
          </a:xfrm>
          <a:prstGeom prst="lin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Conector recto 53"/>
          <p:cNvCxnSpPr>
            <a:stCxn id="52" idx="4"/>
          </p:cNvCxnSpPr>
          <p:nvPr/>
        </p:nvCxnSpPr>
        <p:spPr>
          <a:xfrm>
            <a:off x="5788927" y="3304619"/>
            <a:ext cx="1304710" cy="93450"/>
          </a:xfrm>
          <a:prstGeom prst="line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5" name="Imagen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26" y="3095885"/>
            <a:ext cx="416850" cy="407042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6CEB083-576E-4736-9AB0-F36F324CA3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56" r="14125"/>
          <a:stretch/>
        </p:blipFill>
        <p:spPr>
          <a:xfrm>
            <a:off x="5533445" y="2445022"/>
            <a:ext cx="518160" cy="70097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132BA34-64FC-4D22-A596-D7BE7506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Data </a:t>
            </a:r>
            <a:r>
              <a:rPr lang="es-ES" dirty="0" err="1"/>
              <a:t>Intelligence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491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lecha doblada hacia arriba 60"/>
          <p:cNvSpPr/>
          <p:nvPr/>
        </p:nvSpPr>
        <p:spPr>
          <a:xfrm rot="16200000" flipV="1">
            <a:off x="3711222" y="1722148"/>
            <a:ext cx="624860" cy="840309"/>
          </a:xfrm>
          <a:prstGeom prst="bentUpArrow">
            <a:avLst>
              <a:gd name="adj1" fmla="val 7121"/>
              <a:gd name="adj2" fmla="val 7429"/>
              <a:gd name="adj3" fmla="val 11658"/>
            </a:avLst>
          </a:prstGeom>
          <a:gradFill flip="none" rotWithShape="1">
            <a:gsLst>
              <a:gs pos="0">
                <a:srgbClr val="13B5C4">
                  <a:shade val="30000"/>
                  <a:satMod val="115000"/>
                </a:srgbClr>
              </a:gs>
              <a:gs pos="50000">
                <a:srgbClr val="13B5C4">
                  <a:shade val="67500"/>
                  <a:satMod val="115000"/>
                </a:srgbClr>
              </a:gs>
              <a:gs pos="100000">
                <a:srgbClr val="13B5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60" name="Flecha doblada hacia arriba 59"/>
          <p:cNvSpPr/>
          <p:nvPr/>
        </p:nvSpPr>
        <p:spPr>
          <a:xfrm rot="5400000">
            <a:off x="3717496" y="3352696"/>
            <a:ext cx="624860" cy="840309"/>
          </a:xfrm>
          <a:prstGeom prst="bentUpArrow">
            <a:avLst>
              <a:gd name="adj1" fmla="val 7121"/>
              <a:gd name="adj2" fmla="val 7429"/>
              <a:gd name="adj3" fmla="val 11658"/>
            </a:avLst>
          </a:prstGeom>
          <a:gradFill flip="none" rotWithShape="1">
            <a:gsLst>
              <a:gs pos="0">
                <a:srgbClr val="13B5C4">
                  <a:shade val="30000"/>
                  <a:satMod val="115000"/>
                </a:srgbClr>
              </a:gs>
              <a:gs pos="50000">
                <a:srgbClr val="13B5C4">
                  <a:shade val="67500"/>
                  <a:satMod val="115000"/>
                </a:srgbClr>
              </a:gs>
              <a:gs pos="100000">
                <a:srgbClr val="13B5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59" name="Flecha derecha 58"/>
          <p:cNvSpPr/>
          <p:nvPr/>
        </p:nvSpPr>
        <p:spPr>
          <a:xfrm>
            <a:off x="4407112" y="2924400"/>
            <a:ext cx="1521248" cy="98200"/>
          </a:xfrm>
          <a:prstGeom prst="rightArrow">
            <a:avLst>
              <a:gd name="adj1" fmla="val 50000"/>
              <a:gd name="adj2" fmla="val 71453"/>
            </a:avLst>
          </a:prstGeom>
          <a:gradFill flip="none" rotWithShape="1">
            <a:gsLst>
              <a:gs pos="0">
                <a:srgbClr val="13B5C4">
                  <a:shade val="30000"/>
                  <a:satMod val="115000"/>
                </a:srgbClr>
              </a:gs>
              <a:gs pos="50000">
                <a:srgbClr val="13B5C4">
                  <a:shade val="67500"/>
                  <a:satMod val="115000"/>
                </a:srgbClr>
              </a:gs>
              <a:gs pos="100000">
                <a:srgbClr val="13B5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dk1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EBB655-D5BC-4EF9-9883-CF13FDE5D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¿Cómo lo hacemos?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005872" y="1635772"/>
            <a:ext cx="1055486" cy="2449507"/>
          </a:xfrm>
          <a:prstGeom prst="roundRect">
            <a:avLst>
              <a:gd name="adj" fmla="val 3167"/>
            </a:avLst>
          </a:prstGeom>
          <a:gradFill flip="none" rotWithShape="1">
            <a:gsLst>
              <a:gs pos="0">
                <a:srgbClr val="13B5C4">
                  <a:shade val="30000"/>
                  <a:satMod val="115000"/>
                </a:srgbClr>
              </a:gs>
              <a:gs pos="50000">
                <a:srgbClr val="13B5C4">
                  <a:shade val="67500"/>
                  <a:satMod val="115000"/>
                </a:srgbClr>
              </a:gs>
              <a:gs pos="100000">
                <a:srgbClr val="13B5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/>
          <p:cNvSpPr/>
          <p:nvPr/>
        </p:nvSpPr>
        <p:spPr>
          <a:xfrm>
            <a:off x="5987284" y="1635772"/>
            <a:ext cx="1145035" cy="2449507"/>
          </a:xfrm>
          <a:prstGeom prst="roundRect">
            <a:avLst>
              <a:gd name="adj" fmla="val 3167"/>
            </a:avLst>
          </a:prstGeom>
          <a:gradFill flip="none" rotWithShape="1">
            <a:gsLst>
              <a:gs pos="0">
                <a:srgbClr val="13B5C4">
                  <a:shade val="30000"/>
                  <a:satMod val="115000"/>
                </a:srgbClr>
              </a:gs>
              <a:gs pos="50000">
                <a:srgbClr val="13B5C4">
                  <a:shade val="67500"/>
                  <a:satMod val="115000"/>
                </a:srgbClr>
              </a:gs>
              <a:gs pos="100000">
                <a:srgbClr val="13B5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Shape 373">
            <a:extLst>
              <a:ext uri="{FF2B5EF4-FFF2-40B4-BE49-F238E27FC236}">
                <a16:creationId xmlns:a16="http://schemas.microsoft.com/office/drawing/2014/main" id="{15CBC065-9C19-4EC9-B3CD-BE51D4DF67A8}"/>
              </a:ext>
            </a:extLst>
          </p:cNvPr>
          <p:cNvSpPr/>
          <p:nvPr/>
        </p:nvSpPr>
        <p:spPr>
          <a:xfrm>
            <a:off x="1528549" y="1380887"/>
            <a:ext cx="6093726" cy="3001801"/>
          </a:xfrm>
          <a:prstGeom prst="round2SameRect">
            <a:avLst>
              <a:gd name="adj1" fmla="val 2440"/>
              <a:gd name="adj2" fmla="val 0"/>
            </a:avLst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47" y="2317862"/>
            <a:ext cx="435269" cy="413720"/>
          </a:xfrm>
          <a:prstGeom prst="rect">
            <a:avLst/>
          </a:prstGeom>
          <a:effectLst>
            <a:outerShdw blurRad="50800" dist="25400" dir="5400000" algn="ctr" rotWithShape="0">
              <a:schemeClr val="tx1">
                <a:lumMod val="75000"/>
                <a:lumOff val="25000"/>
                <a:alpha val="75000"/>
              </a:schemeClr>
            </a:outerShdw>
          </a:effectLst>
        </p:spPr>
      </p:pic>
      <p:sp>
        <p:nvSpPr>
          <p:cNvPr id="30" name="Pentágono 29"/>
          <p:cNvSpPr/>
          <p:nvPr/>
        </p:nvSpPr>
        <p:spPr>
          <a:xfrm>
            <a:off x="1528549" y="4514880"/>
            <a:ext cx="6093726" cy="393997"/>
          </a:xfrm>
          <a:prstGeom prst="homePlate">
            <a:avLst/>
          </a:prstGeom>
          <a:gradFill flip="none" rotWithShape="1">
            <a:gsLst>
              <a:gs pos="0">
                <a:srgbClr val="13B5C4">
                  <a:alpha val="32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B812873-E90A-4D39-BFA4-8873A48B2E23}"/>
              </a:ext>
            </a:extLst>
          </p:cNvPr>
          <p:cNvSpPr txBox="1"/>
          <p:nvPr/>
        </p:nvSpPr>
        <p:spPr>
          <a:xfrm>
            <a:off x="2209940" y="4593517"/>
            <a:ext cx="6421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4D5554"/>
                </a:solidFill>
                <a:latin typeface="Century Gothic" panose="020B0502020202020204" pitchFamily="34" charset="0"/>
              </a:rPr>
              <a:t>DATOS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EE93580-FF92-46FA-82A7-51935C376C52}"/>
              </a:ext>
            </a:extLst>
          </p:cNvPr>
          <p:cNvSpPr txBox="1"/>
          <p:nvPr/>
        </p:nvSpPr>
        <p:spPr>
          <a:xfrm>
            <a:off x="3240462" y="4593517"/>
            <a:ext cx="1016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4D5554"/>
                </a:solidFill>
                <a:latin typeface="Century Gothic" panose="020B0502020202020204" pitchFamily="34" charset="0"/>
              </a:rPr>
              <a:t>INFORMACIÓN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0DD3A8D-9233-4D1D-84E8-F4C376CD0A1C}"/>
              </a:ext>
            </a:extLst>
          </p:cNvPr>
          <p:cNvSpPr txBox="1"/>
          <p:nvPr/>
        </p:nvSpPr>
        <p:spPr>
          <a:xfrm>
            <a:off x="4655493" y="4593517"/>
            <a:ext cx="1091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4D5554"/>
                </a:solidFill>
                <a:latin typeface="Century Gothic" panose="020B0502020202020204" pitchFamily="34" charset="0"/>
              </a:rPr>
              <a:t>CONOCIMIENTO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D91655B-6700-4AE9-9EAE-6A32AC284E3D}"/>
              </a:ext>
            </a:extLst>
          </p:cNvPr>
          <p:cNvSpPr txBox="1"/>
          <p:nvPr/>
        </p:nvSpPr>
        <p:spPr>
          <a:xfrm>
            <a:off x="6154977" y="4593517"/>
            <a:ext cx="862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4D5554"/>
                </a:solidFill>
                <a:latin typeface="Century Gothic" panose="020B0502020202020204" pitchFamily="34" charset="0"/>
              </a:rPr>
              <a:t>INTELIGENCIA</a:t>
            </a:r>
          </a:p>
        </p:txBody>
      </p:sp>
      <p:sp>
        <p:nvSpPr>
          <p:cNvPr id="35" name="Pentágono 34"/>
          <p:cNvSpPr/>
          <p:nvPr/>
        </p:nvSpPr>
        <p:spPr>
          <a:xfrm flipV="1">
            <a:off x="5670584" y="4651078"/>
            <a:ext cx="475126" cy="107089"/>
          </a:xfrm>
          <a:prstGeom prst="homePlate">
            <a:avLst/>
          </a:prstGeom>
          <a:gradFill flip="none" rotWithShape="1">
            <a:gsLst>
              <a:gs pos="100000">
                <a:srgbClr val="81D7DF">
                  <a:alpha val="0"/>
                </a:srgbClr>
              </a:gs>
              <a:gs pos="3000">
                <a:srgbClr val="13B5C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Pentágono 35"/>
          <p:cNvSpPr/>
          <p:nvPr/>
        </p:nvSpPr>
        <p:spPr>
          <a:xfrm flipV="1">
            <a:off x="4147491" y="4651078"/>
            <a:ext cx="475126" cy="107089"/>
          </a:xfrm>
          <a:prstGeom prst="homePlate">
            <a:avLst/>
          </a:prstGeom>
          <a:gradFill flip="none" rotWithShape="1">
            <a:gsLst>
              <a:gs pos="100000">
                <a:srgbClr val="81D7DF">
                  <a:alpha val="0"/>
                </a:srgbClr>
              </a:gs>
              <a:gs pos="3000">
                <a:srgbClr val="13B5C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Pentágono 36"/>
          <p:cNvSpPr/>
          <p:nvPr/>
        </p:nvSpPr>
        <p:spPr>
          <a:xfrm flipV="1">
            <a:off x="2708816" y="4651078"/>
            <a:ext cx="475126" cy="107089"/>
          </a:xfrm>
          <a:prstGeom prst="homePlate">
            <a:avLst/>
          </a:prstGeom>
          <a:gradFill flip="none" rotWithShape="1">
            <a:gsLst>
              <a:gs pos="100000">
                <a:srgbClr val="81D7DF">
                  <a:alpha val="0"/>
                </a:srgbClr>
              </a:gs>
              <a:gs pos="3000">
                <a:srgbClr val="13B5C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2005871" y="2859024"/>
            <a:ext cx="10482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Data </a:t>
            </a:r>
            <a:r>
              <a:rPr lang="es-ES" sz="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Entry</a:t>
            </a:r>
            <a:endParaRPr lang="es-ES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Data </a:t>
            </a:r>
            <a:r>
              <a:rPr lang="es-ES" sz="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Quality</a:t>
            </a:r>
            <a:endParaRPr lang="es-ES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S" sz="900" b="1" dirty="0">
              <a:solidFill>
                <a:schemeClr val="bg1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3246557" y="2445412"/>
            <a:ext cx="1160555" cy="1097234"/>
            <a:chOff x="3240461" y="2445412"/>
            <a:chExt cx="1160555" cy="1097234"/>
          </a:xfrm>
        </p:grpSpPr>
        <p:sp>
          <p:nvSpPr>
            <p:cNvPr id="13" name="Rectángulo redondeado 12"/>
            <p:cNvSpPr/>
            <p:nvPr/>
          </p:nvSpPr>
          <p:spPr>
            <a:xfrm>
              <a:off x="3240461" y="2445412"/>
              <a:ext cx="1160555" cy="1004924"/>
            </a:xfrm>
            <a:prstGeom prst="roundRect">
              <a:avLst>
                <a:gd name="adj" fmla="val 3167"/>
              </a:avLst>
            </a:prstGeom>
            <a:gradFill flip="none" rotWithShape="1">
              <a:gsLst>
                <a:gs pos="0">
                  <a:srgbClr val="13B5C4">
                    <a:shade val="67500"/>
                    <a:satMod val="115000"/>
                  </a:srgbClr>
                </a:gs>
                <a:gs pos="100000">
                  <a:srgbClr val="13B5C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33" y="2561118"/>
              <a:ext cx="253754" cy="183971"/>
            </a:xfrm>
            <a:prstGeom prst="rect">
              <a:avLst/>
            </a:prstGeom>
            <a:effectLst>
              <a:outerShdw blurRad="50800" dist="25400" dir="5400000" algn="ctr" rotWithShape="0">
                <a:schemeClr val="tx1">
                  <a:lumMod val="75000"/>
                  <a:lumOff val="25000"/>
                  <a:alpha val="75000"/>
                </a:schemeClr>
              </a:outerShdw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861" y="2827014"/>
              <a:ext cx="256926" cy="193487"/>
            </a:xfrm>
            <a:prstGeom prst="rect">
              <a:avLst/>
            </a:prstGeom>
            <a:effectLst>
              <a:outerShdw blurRad="50800" dist="25400" dir="5400000" algn="ctr" rotWithShape="0">
                <a:schemeClr val="tx1">
                  <a:lumMod val="75000"/>
                  <a:lumOff val="25000"/>
                  <a:alpha val="75000"/>
                </a:schemeClr>
              </a:outerShdw>
            </a:effec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721" y="3098097"/>
              <a:ext cx="241066" cy="193487"/>
            </a:xfrm>
            <a:prstGeom prst="rect">
              <a:avLst/>
            </a:prstGeom>
            <a:effectLst>
              <a:outerShdw blurRad="50800" dist="25400" dir="5400000" algn="ctr" rotWithShape="0">
                <a:schemeClr val="tx1">
                  <a:lumMod val="75000"/>
                  <a:lumOff val="25000"/>
                  <a:alpha val="75000"/>
                </a:schemeClr>
              </a:outerShdw>
            </a:effectLst>
          </p:spPr>
        </p:pic>
        <p:sp>
          <p:nvSpPr>
            <p:cNvPr id="20" name="CuadroTexto 19"/>
            <p:cNvSpPr txBox="1"/>
            <p:nvPr/>
          </p:nvSpPr>
          <p:spPr>
            <a:xfrm>
              <a:off x="3553008" y="2496206"/>
              <a:ext cx="84800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Modelado</a:t>
              </a:r>
            </a:p>
            <a:p>
              <a:pPr>
                <a:lnSpc>
                  <a:spcPct val="200000"/>
                </a:lnSpc>
              </a:pPr>
              <a:r>
                <a:rPr lang="es-ES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Preparación</a:t>
              </a:r>
            </a:p>
            <a:p>
              <a:pPr>
                <a:lnSpc>
                  <a:spcPct val="200000"/>
                </a:lnSpc>
              </a:pPr>
              <a:r>
                <a:rPr lang="es-ES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Tratamiento</a:t>
              </a:r>
            </a:p>
            <a:p>
              <a:endParaRPr lang="es-ES" dirty="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6060061" y="2501221"/>
            <a:ext cx="1094655" cy="1038426"/>
            <a:chOff x="6133213" y="2501221"/>
            <a:chExt cx="1094655" cy="1038426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213" y="2575968"/>
              <a:ext cx="285875" cy="170867"/>
            </a:xfrm>
            <a:prstGeom prst="rect">
              <a:avLst/>
            </a:prstGeom>
            <a:effectLst>
              <a:outerShdw blurRad="50800" dist="25400" dir="5400000" algn="ctr" rotWithShape="0">
                <a:schemeClr val="tx1">
                  <a:lumMod val="75000"/>
                  <a:lumOff val="25000"/>
                  <a:alpha val="75000"/>
                </a:schemeClr>
              </a:outerShdw>
            </a:effec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213" y="2840274"/>
              <a:ext cx="239873" cy="151153"/>
            </a:xfrm>
            <a:prstGeom prst="rect">
              <a:avLst/>
            </a:prstGeom>
            <a:effectLst>
              <a:outerShdw blurRad="50800" dist="25400" dir="5400000" algn="ctr" rotWithShape="0">
                <a:schemeClr val="tx1">
                  <a:lumMod val="75000"/>
                  <a:lumOff val="25000"/>
                  <a:alpha val="75000"/>
                </a:schemeClr>
              </a:outerShdw>
            </a:effectLst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213" y="3064586"/>
              <a:ext cx="239873" cy="193870"/>
            </a:xfrm>
            <a:prstGeom prst="rect">
              <a:avLst/>
            </a:prstGeom>
            <a:effectLst>
              <a:outerShdw blurRad="50800" dist="25400" dir="5400000" algn="ctr" rotWithShape="0">
                <a:schemeClr val="tx1">
                  <a:lumMod val="75000"/>
                  <a:lumOff val="25000"/>
                  <a:alpha val="75000"/>
                </a:schemeClr>
              </a:outerShdw>
            </a:effectLst>
          </p:spPr>
        </p:pic>
        <p:sp>
          <p:nvSpPr>
            <p:cNvPr id="40" name="CuadroTexto 39"/>
            <p:cNvSpPr txBox="1"/>
            <p:nvPr/>
          </p:nvSpPr>
          <p:spPr>
            <a:xfrm>
              <a:off x="6379860" y="2501221"/>
              <a:ext cx="848008" cy="10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Distribución</a:t>
              </a:r>
            </a:p>
            <a:p>
              <a:pPr>
                <a:lnSpc>
                  <a:spcPct val="200000"/>
                </a:lnSpc>
              </a:pPr>
              <a:r>
                <a:rPr lang="es-ES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Presentación</a:t>
              </a:r>
            </a:p>
            <a:p>
              <a:pPr>
                <a:lnSpc>
                  <a:spcPct val="200000"/>
                </a:lnSpc>
              </a:pPr>
              <a:r>
                <a:rPr lang="es-ES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Explotación</a:t>
              </a:r>
            </a:p>
            <a:p>
              <a:pPr>
                <a:lnSpc>
                  <a:spcPct val="200000"/>
                </a:lnSpc>
              </a:pPr>
              <a:endParaRPr lang="es-ES" sz="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1" name="Flecha derecha 50"/>
          <p:cNvSpPr/>
          <p:nvPr/>
        </p:nvSpPr>
        <p:spPr>
          <a:xfrm>
            <a:off x="3054078" y="2105421"/>
            <a:ext cx="1396002" cy="82281"/>
          </a:xfrm>
          <a:prstGeom prst="rightArrow">
            <a:avLst>
              <a:gd name="adj1" fmla="val 50000"/>
              <a:gd name="adj2" fmla="val 71453"/>
            </a:avLst>
          </a:prstGeom>
          <a:gradFill flip="none" rotWithShape="1">
            <a:gsLst>
              <a:gs pos="0">
                <a:srgbClr val="FE6700"/>
              </a:gs>
              <a:gs pos="100000">
                <a:srgbClr val="FF980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Flecha derecha 53"/>
          <p:cNvSpPr/>
          <p:nvPr/>
        </p:nvSpPr>
        <p:spPr>
          <a:xfrm>
            <a:off x="4778968" y="2099120"/>
            <a:ext cx="1396002" cy="82281"/>
          </a:xfrm>
          <a:prstGeom prst="rightArrow">
            <a:avLst>
              <a:gd name="adj1" fmla="val 50000"/>
              <a:gd name="adj2" fmla="val 71453"/>
            </a:avLst>
          </a:prstGeom>
          <a:gradFill flip="none" rotWithShape="1">
            <a:gsLst>
              <a:gs pos="0">
                <a:srgbClr val="FE6700"/>
              </a:gs>
              <a:gs pos="100000">
                <a:srgbClr val="FF980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3" name="Grupo 52"/>
          <p:cNvGrpSpPr/>
          <p:nvPr/>
        </p:nvGrpSpPr>
        <p:grpSpPr>
          <a:xfrm>
            <a:off x="4480751" y="1635772"/>
            <a:ext cx="1105469" cy="1105469"/>
            <a:chOff x="4535615" y="1635772"/>
            <a:chExt cx="1105469" cy="1105469"/>
          </a:xfrm>
        </p:grpSpPr>
        <p:sp>
          <p:nvSpPr>
            <p:cNvPr id="2" name="Elipse 1"/>
            <p:cNvSpPr/>
            <p:nvPr/>
          </p:nvSpPr>
          <p:spPr>
            <a:xfrm>
              <a:off x="4535615" y="1635772"/>
              <a:ext cx="1105469" cy="1105469"/>
            </a:xfrm>
            <a:prstGeom prst="ellipse">
              <a:avLst/>
            </a:prstGeom>
            <a:gradFill flip="none" rotWithShape="1">
              <a:gsLst>
                <a:gs pos="0">
                  <a:srgbClr val="FE6700"/>
                </a:gs>
                <a:gs pos="100000">
                  <a:srgbClr val="FF9803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29" y="1725228"/>
              <a:ext cx="320441" cy="469332"/>
            </a:xfrm>
            <a:prstGeom prst="rect">
              <a:avLst/>
            </a:prstGeom>
            <a:effectLst>
              <a:outerShdw blurRad="50800" dist="25400" dir="5400000" algn="ctr" rotWithShape="0">
                <a:schemeClr val="tx1">
                  <a:lumMod val="75000"/>
                  <a:lumOff val="25000"/>
                  <a:alpha val="75000"/>
                </a:schemeClr>
              </a:outerShdw>
            </a:effectLst>
          </p:spPr>
        </p:pic>
        <p:sp>
          <p:nvSpPr>
            <p:cNvPr id="38" name="CuadroTexto 37"/>
            <p:cNvSpPr txBox="1"/>
            <p:nvPr/>
          </p:nvSpPr>
          <p:spPr>
            <a:xfrm>
              <a:off x="4606769" y="2264238"/>
              <a:ext cx="96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INTELIGENCIA ARTIFICIAL</a:t>
              </a:r>
            </a:p>
          </p:txBody>
        </p:sp>
      </p:grpSp>
      <p:sp>
        <p:nvSpPr>
          <p:cNvPr id="55" name="Flecha derecha 54"/>
          <p:cNvSpPr/>
          <p:nvPr/>
        </p:nvSpPr>
        <p:spPr>
          <a:xfrm>
            <a:off x="3054078" y="3681330"/>
            <a:ext cx="1396002" cy="82281"/>
          </a:xfrm>
          <a:prstGeom prst="rightArrow">
            <a:avLst>
              <a:gd name="adj1" fmla="val 50000"/>
              <a:gd name="adj2" fmla="val 71453"/>
            </a:avLst>
          </a:prstGeom>
          <a:gradFill flip="none" rotWithShape="1">
            <a:gsLst>
              <a:gs pos="0">
                <a:srgbClr val="863C8A">
                  <a:shade val="30000"/>
                  <a:satMod val="115000"/>
                </a:srgbClr>
              </a:gs>
              <a:gs pos="50000">
                <a:srgbClr val="863C8A">
                  <a:shade val="67500"/>
                  <a:satMod val="115000"/>
                </a:srgbClr>
              </a:gs>
              <a:gs pos="100000">
                <a:srgbClr val="863C8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Flecha derecha 55"/>
          <p:cNvSpPr/>
          <p:nvPr/>
        </p:nvSpPr>
        <p:spPr>
          <a:xfrm>
            <a:off x="4602120" y="3634708"/>
            <a:ext cx="1600878" cy="92597"/>
          </a:xfrm>
          <a:prstGeom prst="rightArrow">
            <a:avLst>
              <a:gd name="adj1" fmla="val 50000"/>
              <a:gd name="adj2" fmla="val 71453"/>
            </a:avLst>
          </a:prstGeom>
          <a:gradFill flip="none" rotWithShape="1">
            <a:gsLst>
              <a:gs pos="0">
                <a:srgbClr val="863C8A">
                  <a:shade val="30000"/>
                  <a:satMod val="115000"/>
                </a:srgbClr>
              </a:gs>
              <a:gs pos="50000">
                <a:srgbClr val="863C8A">
                  <a:shade val="67500"/>
                  <a:satMod val="115000"/>
                </a:srgbClr>
              </a:gs>
              <a:gs pos="100000">
                <a:srgbClr val="863C8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Flecha derecha 56"/>
          <p:cNvSpPr/>
          <p:nvPr/>
        </p:nvSpPr>
        <p:spPr>
          <a:xfrm rot="16200000">
            <a:off x="4340925" y="3432505"/>
            <a:ext cx="1363305" cy="70778"/>
          </a:xfrm>
          <a:prstGeom prst="rightArrow">
            <a:avLst>
              <a:gd name="adj1" fmla="val 50000"/>
              <a:gd name="adj2" fmla="val 71453"/>
            </a:avLst>
          </a:prstGeom>
          <a:gradFill flip="none" rotWithShape="1">
            <a:gsLst>
              <a:gs pos="0">
                <a:srgbClr val="863C8A">
                  <a:shade val="30000"/>
                  <a:satMod val="115000"/>
                </a:srgbClr>
              </a:gs>
              <a:gs pos="50000">
                <a:srgbClr val="863C8A">
                  <a:shade val="67500"/>
                  <a:satMod val="115000"/>
                </a:srgbClr>
              </a:gs>
              <a:gs pos="100000">
                <a:srgbClr val="863C8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4480751" y="3124025"/>
            <a:ext cx="1105469" cy="1105469"/>
          </a:xfrm>
          <a:prstGeom prst="ellipse">
            <a:avLst/>
          </a:prstGeom>
          <a:gradFill flip="none" rotWithShape="1">
            <a:gsLst>
              <a:gs pos="0">
                <a:srgbClr val="863C8A">
                  <a:shade val="30000"/>
                  <a:satMod val="115000"/>
                </a:srgbClr>
              </a:gs>
              <a:gs pos="50000">
                <a:srgbClr val="863C8A">
                  <a:shade val="67500"/>
                  <a:satMod val="115000"/>
                </a:srgbClr>
              </a:gs>
              <a:gs pos="100000">
                <a:srgbClr val="863C8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42" y="3241559"/>
            <a:ext cx="342286" cy="446194"/>
          </a:xfrm>
          <a:prstGeom prst="rect">
            <a:avLst/>
          </a:prstGeom>
          <a:effectLst>
            <a:outerShdw blurRad="50800" dist="25400" dir="5400000" algn="ctr" rotWithShape="0">
              <a:schemeClr val="tx1">
                <a:lumMod val="75000"/>
                <a:lumOff val="25000"/>
                <a:alpha val="75000"/>
              </a:schemeClr>
            </a:outerShdw>
          </a:effectLst>
        </p:spPr>
      </p:pic>
      <p:sp>
        <p:nvSpPr>
          <p:cNvPr id="39" name="CuadroTexto 38"/>
          <p:cNvSpPr txBox="1"/>
          <p:nvPr/>
        </p:nvSpPr>
        <p:spPr>
          <a:xfrm>
            <a:off x="4551905" y="3725245"/>
            <a:ext cx="96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BIG</a:t>
            </a:r>
          </a:p>
          <a:p>
            <a:pPr algn="ctr"/>
            <a:r>
              <a:rPr lang="es-E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DATA</a:t>
            </a:r>
          </a:p>
        </p:txBody>
      </p:sp>
      <p:sp>
        <p:nvSpPr>
          <p:cNvPr id="58" name="Flecha derecha 57"/>
          <p:cNvSpPr/>
          <p:nvPr/>
        </p:nvSpPr>
        <p:spPr>
          <a:xfrm>
            <a:off x="2921000" y="2854960"/>
            <a:ext cx="298302" cy="99719"/>
          </a:xfrm>
          <a:prstGeom prst="rightArrow">
            <a:avLst>
              <a:gd name="adj1" fmla="val 50000"/>
              <a:gd name="adj2" fmla="val 71453"/>
            </a:avLst>
          </a:prstGeom>
          <a:gradFill flip="none" rotWithShape="1">
            <a:gsLst>
              <a:gs pos="0">
                <a:srgbClr val="13B5C4">
                  <a:shade val="30000"/>
                  <a:satMod val="115000"/>
                </a:srgbClr>
              </a:gs>
              <a:gs pos="50000">
                <a:srgbClr val="13B5C4">
                  <a:shade val="67500"/>
                  <a:satMod val="115000"/>
                </a:srgbClr>
              </a:gs>
              <a:gs pos="100000">
                <a:srgbClr val="13B5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dk1"/>
                </a:solidFill>
              </a:rPr>
              <a:t>  </a:t>
            </a:r>
          </a:p>
        </p:txBody>
      </p:sp>
      <p:sp>
        <p:nvSpPr>
          <p:cNvPr id="23" name="Título 22">
            <a:extLst>
              <a:ext uri="{FF2B5EF4-FFF2-40B4-BE49-F238E27FC236}">
                <a16:creationId xmlns:a16="http://schemas.microsoft.com/office/drawing/2014/main" id="{D8B19410-3016-4C41-A006-CF0AF2E4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Data </a:t>
            </a:r>
            <a:r>
              <a:rPr lang="es-ES" dirty="0" err="1"/>
              <a:t>Intelligence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716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369" y="3151305"/>
            <a:ext cx="472697" cy="3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 bwMode="auto">
          <a:xfrm>
            <a:off x="7468567" y="1668966"/>
            <a:ext cx="872484" cy="3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398"/>
          <p:cNvSpPr txBox="1"/>
          <p:nvPr/>
        </p:nvSpPr>
        <p:spPr>
          <a:xfrm>
            <a:off x="6211786" y="1934703"/>
            <a:ext cx="2872932" cy="63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50" b="1" i="0" u="none" strike="noStrike" cap="none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JCyL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  <a:p>
            <a:pPr lvl="0">
              <a:buSzPts val="1200"/>
            </a:pPr>
            <a:r>
              <a:rPr lang="es-ES" sz="105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Análisis Consolidado Económico, Laboral, Académico y de Investigación de las Universidades Públicas</a:t>
            </a:r>
            <a:endParaRPr sz="1050" b="0" i="1" u="none" strike="noStrike" cap="none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hape 400"/>
          <p:cNvSpPr txBox="1"/>
          <p:nvPr/>
        </p:nvSpPr>
        <p:spPr>
          <a:xfrm>
            <a:off x="306441" y="1875863"/>
            <a:ext cx="2651551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50" b="1" dirty="0">
                <a:solidFill>
                  <a:srgbClr val="4D5554"/>
                </a:solidFill>
                <a:latin typeface="Century Gothic" panose="020B0502020202020204" pitchFamily="34" charset="0"/>
                <a:sym typeface="Calibri"/>
              </a:rPr>
              <a:t>DGP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  <a:p>
            <a:pPr lvl="0" algn="just">
              <a:buSzPts val="1200"/>
            </a:pPr>
            <a:r>
              <a:rPr lang="es-ES" sz="105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Procesamiento y análisis de información  sobre Personal, Trámites, Delincuencia y Control de Fronteras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2" name="Shape 401"/>
          <p:cNvSpPr txBox="1"/>
          <p:nvPr/>
        </p:nvSpPr>
        <p:spPr>
          <a:xfrm>
            <a:off x="3518713" y="1314856"/>
            <a:ext cx="2651551" cy="583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5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Instituto Cervantes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Análisis del dato de los centros asociados, procesos de matriculación y económicos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63" y="1543211"/>
            <a:ext cx="332943" cy="4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09" y="1052480"/>
            <a:ext cx="557652" cy="37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hape 396"/>
          <p:cNvSpPr txBox="1"/>
          <p:nvPr/>
        </p:nvSpPr>
        <p:spPr>
          <a:xfrm>
            <a:off x="344436" y="3367412"/>
            <a:ext cx="2181620" cy="5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5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Agencia Tributaria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Análisis de datos y lucha contra el fraude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44" y="4065613"/>
            <a:ext cx="750408" cy="30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Shape 401"/>
          <p:cNvSpPr txBox="1"/>
          <p:nvPr/>
        </p:nvSpPr>
        <p:spPr>
          <a:xfrm>
            <a:off x="2028928" y="4217693"/>
            <a:ext cx="3193144" cy="70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5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INTEF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sym typeface="Arial"/>
              </a:rPr>
              <a:t>Datos de actividades reconocidas por el Ministerio de Educación para el Registro de Formación Permanente del Profesorado</a:t>
            </a:r>
            <a:endParaRPr sz="105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Marcador de texto 2"/>
          <p:cNvSpPr>
            <a:spLocks noGrp="1"/>
          </p:cNvSpPr>
          <p:nvPr>
            <p:ph type="body" idx="1"/>
          </p:nvPr>
        </p:nvSpPr>
        <p:spPr>
          <a:xfrm>
            <a:off x="362878" y="708759"/>
            <a:ext cx="8245070" cy="479821"/>
          </a:xfrm>
        </p:spPr>
        <p:txBody>
          <a:bodyPr/>
          <a:lstStyle/>
          <a:p>
            <a:r>
              <a:rPr lang="es-ES" dirty="0"/>
              <a:t>Ya están recibiendo Valor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A0679AF-CFA5-4518-9568-B9218BB0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Data </a:t>
            </a:r>
            <a:r>
              <a:rPr lang="es-ES" dirty="0" err="1"/>
              <a:t>Intelligence</a:t>
            </a:r>
            <a:endParaRPr lang="es-ES" dirty="0"/>
          </a:p>
        </p:txBody>
      </p:sp>
      <p:pic>
        <p:nvPicPr>
          <p:cNvPr id="14" name="Picture 2" descr="Español">
            <a:extLst>
              <a:ext uri="{FF2B5EF4-FFF2-40B4-BE49-F238E27FC236}">
                <a16:creationId xmlns:a16="http://schemas.microsoft.com/office/drawing/2014/main" id="{2BF7E51C-ABA3-490B-919C-9828BC22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564" y="3793419"/>
            <a:ext cx="947384" cy="27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398">
            <a:extLst>
              <a:ext uri="{FF2B5EF4-FFF2-40B4-BE49-F238E27FC236}">
                <a16:creationId xmlns:a16="http://schemas.microsoft.com/office/drawing/2014/main" id="{B53F648E-47F7-40B4-B5F3-10951A6D80D5}"/>
              </a:ext>
            </a:extLst>
          </p:cNvPr>
          <p:cNvSpPr txBox="1"/>
          <p:nvPr/>
        </p:nvSpPr>
        <p:spPr>
          <a:xfrm>
            <a:off x="6324306" y="3957586"/>
            <a:ext cx="2734636" cy="63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Asociación ICEA</a:t>
            </a:r>
            <a:endParaRPr sz="100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  <a:p>
            <a:pPr lvl="0">
              <a:buSzPts val="1200"/>
            </a:pPr>
            <a:r>
              <a:rPr lang="es-ES" sz="10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Nuevos servicios de análisis y predicción para el sector asegurador con la plataforma DataRobot</a:t>
            </a:r>
            <a:endParaRPr sz="1000" b="0" i="1" u="none" strike="noStrike" cap="none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923DFE7-6F09-410F-B1A6-E6E9CAF86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5413" y="2421213"/>
            <a:ext cx="1087375" cy="611964"/>
          </a:xfrm>
          <a:prstGeom prst="rect">
            <a:avLst/>
          </a:prstGeom>
        </p:spPr>
      </p:pic>
      <p:sp>
        <p:nvSpPr>
          <p:cNvPr id="17" name="Shape 398">
            <a:extLst>
              <a:ext uri="{FF2B5EF4-FFF2-40B4-BE49-F238E27FC236}">
                <a16:creationId xmlns:a16="http://schemas.microsoft.com/office/drawing/2014/main" id="{3612AF54-AE66-41FD-B7B6-3C8D94DE8673}"/>
              </a:ext>
            </a:extLst>
          </p:cNvPr>
          <p:cNvSpPr txBox="1"/>
          <p:nvPr/>
        </p:nvSpPr>
        <p:spPr>
          <a:xfrm>
            <a:off x="3048436" y="2838144"/>
            <a:ext cx="3870545" cy="63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Iberdrola GEM</a:t>
            </a:r>
            <a:endParaRPr sz="1000" b="0" i="0" u="none" strike="noStrike" cap="none" dirty="0">
              <a:solidFill>
                <a:srgbClr val="4D5554"/>
              </a:solidFill>
              <a:latin typeface="Century Gothic" panose="020B0502020202020204" pitchFamily="34" charset="0"/>
              <a:sym typeface="Arial"/>
            </a:endParaRPr>
          </a:p>
          <a:p>
            <a:pPr lvl="0">
              <a:buSzPts val="1200"/>
            </a:pPr>
            <a:r>
              <a:rPr lang="es-ES" sz="10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Solución de </a:t>
            </a:r>
            <a:r>
              <a:rPr lang="es-ES" sz="10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AutoML</a:t>
            </a:r>
            <a:r>
              <a:rPr lang="es-ES" sz="10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(DataRobot) para el área de Global Energy Management, encuadrada en su GEM Digital </a:t>
            </a:r>
            <a:r>
              <a:rPr lang="es-ES" sz="10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Space</a:t>
            </a:r>
            <a:r>
              <a:rPr lang="es-ES" sz="10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para la optimización de sus operaciones en los mercados de energía a través de la Inteligencia Artificial</a:t>
            </a:r>
            <a:endParaRPr sz="1000" b="0" i="1" u="none" strike="noStrike" cap="none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145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 y Portales Web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Consultoría y Desarrollo de Aplicaciones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6511247" y="3336946"/>
            <a:ext cx="720080" cy="720080"/>
            <a:chOff x="6511247" y="3522522"/>
            <a:chExt cx="720080" cy="720080"/>
          </a:xfrm>
        </p:grpSpPr>
        <p:sp>
          <p:nvSpPr>
            <p:cNvPr id="30" name="Elipse 29"/>
            <p:cNvSpPr/>
            <p:nvPr/>
          </p:nvSpPr>
          <p:spPr>
            <a:xfrm rot="20752524">
              <a:off x="6511247" y="3522522"/>
              <a:ext cx="720080" cy="720080"/>
            </a:xfrm>
            <a:prstGeom prst="ellipse">
              <a:avLst/>
            </a:prstGeom>
            <a:solidFill>
              <a:srgbClr val="13B5C4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Triángulo isósceles 30"/>
            <p:cNvSpPr/>
            <p:nvPr/>
          </p:nvSpPr>
          <p:spPr>
            <a:xfrm rot="1772670">
              <a:off x="6719600" y="3875166"/>
              <a:ext cx="212446" cy="190069"/>
            </a:xfrm>
            <a:prstGeom prst="triangle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994" y="3628547"/>
              <a:ext cx="414062" cy="492681"/>
            </a:xfrm>
            <a:prstGeom prst="rect">
              <a:avLst/>
            </a:prstGeom>
          </p:spPr>
        </p:pic>
      </p:grpSp>
      <p:sp>
        <p:nvSpPr>
          <p:cNvPr id="33" name="Flecha circular 32"/>
          <p:cNvSpPr/>
          <p:nvPr/>
        </p:nvSpPr>
        <p:spPr>
          <a:xfrm rot="1155728">
            <a:off x="6358577" y="1400429"/>
            <a:ext cx="1939081" cy="1939081"/>
          </a:xfrm>
          <a:prstGeom prst="circularArrow">
            <a:avLst>
              <a:gd name="adj1" fmla="val 16325"/>
              <a:gd name="adj2" fmla="val 1142319"/>
              <a:gd name="adj3" fmla="val 19990770"/>
              <a:gd name="adj4" fmla="val 12694245"/>
              <a:gd name="adj5" fmla="val 1317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19000">
                <a:schemeClr val="accent5">
                  <a:lumMod val="0"/>
                  <a:lumOff val="100000"/>
                </a:schemeClr>
              </a:gs>
              <a:gs pos="100000">
                <a:srgbClr val="4F5555">
                  <a:alpha val="16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4" name="Flecha circular 33"/>
          <p:cNvSpPr/>
          <p:nvPr/>
        </p:nvSpPr>
        <p:spPr>
          <a:xfrm rot="7162519">
            <a:off x="6450578" y="2167634"/>
            <a:ext cx="1939081" cy="1939081"/>
          </a:xfrm>
          <a:prstGeom prst="circularArrow">
            <a:avLst>
              <a:gd name="adj1" fmla="val 16502"/>
              <a:gd name="adj2" fmla="val 1142319"/>
              <a:gd name="adj3" fmla="val 19853728"/>
              <a:gd name="adj4" fmla="val 12694245"/>
              <a:gd name="adj5" fmla="val 12500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19000">
                <a:schemeClr val="accent5">
                  <a:lumMod val="0"/>
                  <a:lumOff val="100000"/>
                </a:schemeClr>
              </a:gs>
              <a:gs pos="100000">
                <a:srgbClr val="13B5C4"/>
              </a:gs>
            </a:gsLst>
            <a:path path="circle">
              <a:fillToRect t="100000" r="100000"/>
            </a:path>
            <a:tileRect l="-100000" b="-100000"/>
          </a:gradFill>
          <a:ln w="158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7722200" y="2427734"/>
            <a:ext cx="650601" cy="649505"/>
            <a:chOff x="7904463" y="2591845"/>
            <a:chExt cx="556907" cy="555969"/>
          </a:xfrm>
        </p:grpSpPr>
        <p:sp>
          <p:nvSpPr>
            <p:cNvPr id="36" name="Elipse 35"/>
            <p:cNvSpPr/>
            <p:nvPr/>
          </p:nvSpPr>
          <p:spPr>
            <a:xfrm>
              <a:off x="7904463" y="2591845"/>
              <a:ext cx="555969" cy="5559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560"/>
            <a:stretch/>
          </p:blipFill>
          <p:spPr>
            <a:xfrm>
              <a:off x="7957314" y="2648116"/>
              <a:ext cx="504056" cy="443427"/>
            </a:xfrm>
            <a:prstGeom prst="rect">
              <a:avLst/>
            </a:prstGeom>
          </p:spPr>
        </p:pic>
      </p:grpSp>
      <p:sp>
        <p:nvSpPr>
          <p:cNvPr id="38" name="CuadroTexto 37"/>
          <p:cNvSpPr txBox="1"/>
          <p:nvPr/>
        </p:nvSpPr>
        <p:spPr>
          <a:xfrm rot="18907269">
            <a:off x="6992665" y="2911948"/>
            <a:ext cx="1300505" cy="882762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62511"/>
              </a:avLst>
            </a:prstTxWarp>
            <a:spAutoFit/>
          </a:bodyPr>
          <a:lstStyle/>
          <a:p>
            <a:r>
              <a:rPr lang="es-ES" sz="9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      </a:t>
            </a:r>
            <a:r>
              <a:rPr lang="es-ES" sz="9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Transformación</a:t>
            </a:r>
            <a:r>
              <a:rPr lang="es-ES" sz="9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s-ES" sz="9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Digital</a:t>
            </a:r>
          </a:p>
        </p:txBody>
      </p:sp>
      <p:grpSp>
        <p:nvGrpSpPr>
          <p:cNvPr id="39" name="Grupo 38"/>
          <p:cNvGrpSpPr/>
          <p:nvPr/>
        </p:nvGrpSpPr>
        <p:grpSpPr>
          <a:xfrm>
            <a:off x="7267388" y="1827646"/>
            <a:ext cx="402141" cy="402141"/>
            <a:chOff x="7267388" y="1755098"/>
            <a:chExt cx="474690" cy="474690"/>
          </a:xfrm>
        </p:grpSpPr>
        <p:sp>
          <p:nvSpPr>
            <p:cNvPr id="40" name="Elipse 39"/>
            <p:cNvSpPr/>
            <p:nvPr/>
          </p:nvSpPr>
          <p:spPr>
            <a:xfrm rot="20752524">
              <a:off x="7267388" y="1755098"/>
              <a:ext cx="474690" cy="474690"/>
            </a:xfrm>
            <a:prstGeom prst="ellipse">
              <a:avLst/>
            </a:prstGeom>
            <a:solidFill>
              <a:srgbClr val="4D5554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148" y="1782459"/>
              <a:ext cx="387170" cy="394146"/>
            </a:xfrm>
            <a:prstGeom prst="rect">
              <a:avLst/>
            </a:prstGeom>
          </p:spPr>
        </p:pic>
      </p:grpSp>
      <p:grpSp>
        <p:nvGrpSpPr>
          <p:cNvPr id="42" name="Grupo 41"/>
          <p:cNvGrpSpPr/>
          <p:nvPr/>
        </p:nvGrpSpPr>
        <p:grpSpPr>
          <a:xfrm>
            <a:off x="6494105" y="1732494"/>
            <a:ext cx="402141" cy="402141"/>
            <a:chOff x="6306806" y="1542640"/>
            <a:chExt cx="474690" cy="474690"/>
          </a:xfrm>
        </p:grpSpPr>
        <p:sp>
          <p:nvSpPr>
            <p:cNvPr id="43" name="Elipse 42"/>
            <p:cNvSpPr/>
            <p:nvPr/>
          </p:nvSpPr>
          <p:spPr>
            <a:xfrm rot="20752524">
              <a:off x="6306806" y="1542640"/>
              <a:ext cx="474690" cy="474690"/>
            </a:xfrm>
            <a:prstGeom prst="ellipse">
              <a:avLst/>
            </a:prstGeom>
            <a:solidFill>
              <a:srgbClr val="4D5554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137" y="1609953"/>
              <a:ext cx="389169" cy="320289"/>
            </a:xfrm>
            <a:prstGeom prst="rect">
              <a:avLst/>
            </a:prstGeom>
          </p:spPr>
        </p:pic>
      </p:grpSp>
      <p:grpSp>
        <p:nvGrpSpPr>
          <p:cNvPr id="45" name="Grupo 44"/>
          <p:cNvGrpSpPr/>
          <p:nvPr/>
        </p:nvGrpSpPr>
        <p:grpSpPr>
          <a:xfrm>
            <a:off x="7862803" y="1615189"/>
            <a:ext cx="402141" cy="402141"/>
            <a:chOff x="7862803" y="1542641"/>
            <a:chExt cx="474690" cy="474690"/>
          </a:xfrm>
        </p:grpSpPr>
        <p:sp>
          <p:nvSpPr>
            <p:cNvPr id="46" name="Elipse 45"/>
            <p:cNvSpPr/>
            <p:nvPr/>
          </p:nvSpPr>
          <p:spPr>
            <a:xfrm rot="20752524">
              <a:off x="7862803" y="1542641"/>
              <a:ext cx="474690" cy="474690"/>
            </a:xfrm>
            <a:prstGeom prst="ellipse">
              <a:avLst/>
            </a:prstGeom>
            <a:solidFill>
              <a:srgbClr val="4D5554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algn="ctr"/>
              <a:endParaRPr lang="es-ES"/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109" y="1618881"/>
              <a:ext cx="292269" cy="292269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48" name="Grupo 47"/>
          <p:cNvGrpSpPr/>
          <p:nvPr/>
        </p:nvGrpSpPr>
        <p:grpSpPr>
          <a:xfrm>
            <a:off x="6882986" y="1230821"/>
            <a:ext cx="402141" cy="402141"/>
            <a:chOff x="6882986" y="1158273"/>
            <a:chExt cx="474690" cy="474690"/>
          </a:xfrm>
        </p:grpSpPr>
        <p:sp>
          <p:nvSpPr>
            <p:cNvPr id="49" name="Elipse 48"/>
            <p:cNvSpPr/>
            <p:nvPr/>
          </p:nvSpPr>
          <p:spPr>
            <a:xfrm rot="20752524">
              <a:off x="6882986" y="1158273"/>
              <a:ext cx="474690" cy="474690"/>
            </a:xfrm>
            <a:prstGeom prst="ellipse">
              <a:avLst/>
            </a:prstGeom>
            <a:solidFill>
              <a:srgbClr val="4D5554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08" y="1253002"/>
              <a:ext cx="288221" cy="288221"/>
            </a:xfrm>
            <a:prstGeom prst="rect">
              <a:avLst/>
            </a:prstGeom>
          </p:spPr>
        </p:pic>
      </p:grpSp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70" y="1436170"/>
            <a:ext cx="294134" cy="294134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2" y="1711438"/>
            <a:ext cx="222126" cy="222126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6000"/>
                    </a14:imgEffect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776">
            <a:off x="8050589" y="2056635"/>
            <a:ext cx="274605" cy="274605"/>
          </a:xfrm>
          <a:prstGeom prst="rect">
            <a:avLst/>
          </a:prstGeom>
        </p:spPr>
      </p:pic>
      <p:sp>
        <p:nvSpPr>
          <p:cNvPr id="54" name="Marcador de contenido 3"/>
          <p:cNvSpPr txBox="1">
            <a:spLocks/>
          </p:cNvSpPr>
          <p:nvPr/>
        </p:nvSpPr>
        <p:spPr>
          <a:xfrm>
            <a:off x="372912" y="1202598"/>
            <a:ext cx="5775527" cy="3163357"/>
          </a:xfrm>
          <a:prstGeom prst="rect">
            <a:avLst/>
          </a:prstGeom>
        </p:spPr>
        <p:txBody>
          <a:bodyPr lIns="216850" tIns="108425" rIns="216850" bIns="108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8131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900" b="0" i="0" u="none" strike="noStrike" cap="none" spc="50" baseline="0">
                <a:solidFill>
                  <a:srgbClr val="4F5555"/>
                </a:solidFill>
                <a:effectLst/>
                <a:latin typeface="Century Gothic" panose="020B0502020202020204" pitchFamily="34" charset="0"/>
                <a:ea typeface="Arial"/>
                <a:cs typeface="Arial"/>
                <a:sym typeface="Arial"/>
              </a:defRPr>
            </a:lvl1pPr>
            <a:lvl2pPr marL="40659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13188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781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26375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b="1" dirty="0"/>
              <a:t>Agilizamos la </a:t>
            </a:r>
            <a:r>
              <a:rPr lang="es-E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visión de la Transformación Digital </a:t>
            </a:r>
            <a:r>
              <a:rPr lang="es-ES" sz="1100" b="1" dirty="0"/>
              <a:t>de las organizaciones</a:t>
            </a:r>
            <a:r>
              <a:rPr lang="es-ES" sz="1000" dirty="0"/>
              <a:t>, alineando actuaciones y mejoras de Negocio con las tecnológicas: usabilidad, nuevas ideas / funcionalidades, mejoras de los procesos de negocio, mediación en la comunicación con TI para traducir o adaptar los mensajes.</a:t>
            </a:r>
            <a:br>
              <a:rPr lang="es-ES" sz="1000" dirty="0"/>
            </a:br>
            <a:endParaRPr lang="es-E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b="1" dirty="0"/>
              <a:t>Acompañamos a los usuarios </a:t>
            </a:r>
            <a:r>
              <a:rPr lang="es-ES" sz="1000" dirty="0"/>
              <a:t>en estos cambios y proponemos mejoras en procesos, metodologías y herramientas que alineen la visión de Negocio y TI enfocándonos en la Mejora Continua.</a:t>
            </a:r>
            <a:br>
              <a:rPr lang="es-ES" sz="1000" dirty="0"/>
            </a:br>
            <a:endParaRPr lang="es-ES" sz="1000" dirty="0"/>
          </a:p>
          <a:p>
            <a:r>
              <a:rPr lang="es-ES" sz="1000" dirty="0"/>
              <a:t>El entendimiento completo que tenemos de las organizaciones, incluyendo tanto el punto de vista de Negocio como el de TI, nos permite analizar, transformar y ejecutar nuestra visión integral en el ciclo completo de vida del Desarrollo de Aplicaciones, independientemente de la tecnología que se emplee.  </a:t>
            </a:r>
          </a:p>
          <a:p>
            <a:pPr algn="just"/>
            <a:r>
              <a:rPr lang="es-ES" sz="1000" dirty="0"/>
              <a:t>	</a:t>
            </a:r>
          </a:p>
          <a:p>
            <a:pPr algn="just"/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81676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 y Portales Web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Creación/Adaptación de Portales web accesibles y usables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3"/>
          </p:nvPr>
        </p:nvSpPr>
        <p:spPr>
          <a:xfrm>
            <a:off x="362878" y="1203697"/>
            <a:ext cx="8323922" cy="477218"/>
          </a:xfrm>
        </p:spPr>
        <p:txBody>
          <a:bodyPr/>
          <a:lstStyle/>
          <a:p>
            <a:r>
              <a:rPr lang="es-ES" sz="1000" dirty="0"/>
              <a:t>Especializados en la creación Proyectos Web completos, desde su origen gráfico hasta su lanzamiento y mantenimiento. </a:t>
            </a:r>
          </a:p>
          <a:p>
            <a:endParaRPr lang="es-ES" sz="1000" dirty="0"/>
          </a:p>
        </p:txBody>
      </p:sp>
      <p:grpSp>
        <p:nvGrpSpPr>
          <p:cNvPr id="5" name="Grupo 4"/>
          <p:cNvGrpSpPr/>
          <p:nvPr/>
        </p:nvGrpSpPr>
        <p:grpSpPr>
          <a:xfrm>
            <a:off x="312200" y="2313766"/>
            <a:ext cx="8544864" cy="1965356"/>
            <a:chOff x="312200" y="2313766"/>
            <a:chExt cx="8544864" cy="1965356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00" y="2338732"/>
              <a:ext cx="1177588" cy="572195"/>
            </a:xfrm>
            <a:prstGeom prst="rect">
              <a:avLst/>
            </a:prstGeom>
          </p:spPr>
        </p:pic>
        <p:sp>
          <p:nvSpPr>
            <p:cNvPr id="19" name="Marcador de contenido 6"/>
            <p:cNvSpPr txBox="1">
              <a:spLocks/>
            </p:cNvSpPr>
            <p:nvPr/>
          </p:nvSpPr>
          <p:spPr>
            <a:xfrm>
              <a:off x="352156" y="2920692"/>
              <a:ext cx="1673366" cy="362375"/>
            </a:xfrm>
            <a:prstGeom prst="rect">
              <a:avLst/>
            </a:prstGeom>
          </p:spPr>
          <p:txBody>
            <a:bodyPr lIns="216850" tIns="108425" rIns="216850" bIns="108425"/>
            <a:lstStyle>
              <a:lvl1pPr marL="0" indent="0" algn="l" defTabSz="813188" rtl="0" eaLnBrk="1" latinLnBrk="0" hangingPunct="1">
                <a:spcBef>
                  <a:spcPct val="20000"/>
                </a:spcBef>
                <a:buFontTx/>
                <a:buNone/>
                <a:defRPr sz="900" kern="1200" spc="50" baseline="0">
                  <a:solidFill>
                    <a:srgbClr val="4F5555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06594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3188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9781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6375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36265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42859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9453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56046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b="1" dirty="0"/>
                <a:t>Diseño  gráfico	</a:t>
              </a:r>
            </a:p>
          </p:txBody>
        </p:sp>
        <p:cxnSp>
          <p:nvCxnSpPr>
            <p:cNvPr id="20" name="Conector recto 19"/>
            <p:cNvCxnSpPr/>
            <p:nvPr/>
          </p:nvCxnSpPr>
          <p:spPr>
            <a:xfrm>
              <a:off x="567966" y="2843919"/>
              <a:ext cx="3614" cy="164707"/>
            </a:xfrm>
            <a:prstGeom prst="line">
              <a:avLst/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203" y="2338732"/>
              <a:ext cx="1147062" cy="560838"/>
            </a:xfrm>
            <a:prstGeom prst="rect">
              <a:avLst/>
            </a:prstGeom>
          </p:spPr>
        </p:pic>
        <p:sp>
          <p:nvSpPr>
            <p:cNvPr id="23" name="Marcador de contenido 6"/>
            <p:cNvSpPr txBox="1">
              <a:spLocks/>
            </p:cNvSpPr>
            <p:nvPr/>
          </p:nvSpPr>
          <p:spPr>
            <a:xfrm>
              <a:off x="2158753" y="2904745"/>
              <a:ext cx="2259223" cy="648072"/>
            </a:xfrm>
            <a:prstGeom prst="rect">
              <a:avLst/>
            </a:prstGeom>
          </p:spPr>
          <p:txBody>
            <a:bodyPr lIns="216850" tIns="108425" rIns="216850" bIns="108425"/>
            <a:lstStyle>
              <a:lvl1pPr marL="0" indent="0" algn="l" defTabSz="813188" rtl="0" eaLnBrk="1" latinLnBrk="0" hangingPunct="1">
                <a:spcBef>
                  <a:spcPct val="20000"/>
                </a:spcBef>
                <a:buFontTx/>
                <a:buNone/>
                <a:defRPr sz="900" kern="1200" spc="50" baseline="0">
                  <a:solidFill>
                    <a:srgbClr val="4F5555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06594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3188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9781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6375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36265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42859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9453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56046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b="1" dirty="0"/>
                <a:t>Experiencia de Usuario (UX/UI)</a:t>
              </a:r>
              <a:r>
                <a:rPr lang="es-ES" sz="1200" b="1" dirty="0"/>
                <a:t>	</a:t>
              </a: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7439" y="2338732"/>
              <a:ext cx="1252351" cy="608522"/>
            </a:xfrm>
            <a:prstGeom prst="rect">
              <a:avLst/>
            </a:prstGeom>
          </p:spPr>
        </p:pic>
        <p:sp>
          <p:nvSpPr>
            <p:cNvPr id="27" name="Marcador de contenido 6"/>
            <p:cNvSpPr txBox="1">
              <a:spLocks/>
            </p:cNvSpPr>
            <p:nvPr/>
          </p:nvSpPr>
          <p:spPr>
            <a:xfrm>
              <a:off x="4203278" y="2916485"/>
              <a:ext cx="2211934" cy="698757"/>
            </a:xfrm>
            <a:prstGeom prst="rect">
              <a:avLst/>
            </a:prstGeom>
          </p:spPr>
          <p:txBody>
            <a:bodyPr lIns="216850" tIns="108425" rIns="216850" bIns="108425"/>
            <a:lstStyle>
              <a:lvl1pPr marL="0" indent="0" algn="l" defTabSz="813188" rtl="0" eaLnBrk="1" latinLnBrk="0" hangingPunct="1">
                <a:spcBef>
                  <a:spcPct val="20000"/>
                </a:spcBef>
                <a:buFontTx/>
                <a:buNone/>
                <a:defRPr sz="900" kern="1200" spc="50" baseline="0">
                  <a:solidFill>
                    <a:srgbClr val="4F5555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06594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3188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9781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6375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36265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42859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9453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56046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b="1" dirty="0"/>
                <a:t>Arquitectura de contenidos	</a:t>
              </a:r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0322" y="2313766"/>
              <a:ext cx="1544756" cy="750602"/>
            </a:xfrm>
            <a:prstGeom prst="rect">
              <a:avLst/>
            </a:prstGeom>
          </p:spPr>
        </p:pic>
        <p:sp>
          <p:nvSpPr>
            <p:cNvPr id="31" name="Marcador de contenido 6"/>
            <p:cNvSpPr txBox="1">
              <a:spLocks/>
            </p:cNvSpPr>
            <p:nvPr/>
          </p:nvSpPr>
          <p:spPr>
            <a:xfrm>
              <a:off x="6382701" y="2911146"/>
              <a:ext cx="2474363" cy="698757"/>
            </a:xfrm>
            <a:prstGeom prst="rect">
              <a:avLst/>
            </a:prstGeom>
          </p:spPr>
          <p:txBody>
            <a:bodyPr lIns="216850" tIns="108425" rIns="216850" bIns="108425"/>
            <a:lstStyle>
              <a:lvl1pPr marL="0" indent="0" algn="l" defTabSz="813188" rtl="0" eaLnBrk="1" latinLnBrk="0" hangingPunct="1">
                <a:spcBef>
                  <a:spcPct val="20000"/>
                </a:spcBef>
                <a:buFontTx/>
                <a:buNone/>
                <a:defRPr sz="900" kern="1200" spc="50" baseline="0">
                  <a:solidFill>
                    <a:srgbClr val="4F5555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06594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3188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9781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6375" indent="0" algn="l" defTabSz="813188" rtl="0" eaLnBrk="1" latinLnBrk="0" hangingPunct="1">
                <a:spcBef>
                  <a:spcPct val="20000"/>
                </a:spcBef>
                <a:buFontTx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36265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42859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9453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56046" indent="-203297" algn="l" defTabSz="8131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b="1" dirty="0"/>
                <a:t>Sistemas de Gestión de contenidos (CMS) y plataformas de aprendizaje (LMS)	</a:t>
              </a: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425013" y="3494292"/>
              <a:ext cx="18534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Ayudamos al cliente a crear desde cero su propia imagen de marca o a desarrollarla si ya la tiene.</a:t>
              </a:r>
            </a:p>
          </p:txBody>
        </p:sp>
        <p:cxnSp>
          <p:nvCxnSpPr>
            <p:cNvPr id="36" name="Conector recto 35"/>
            <p:cNvCxnSpPr/>
            <p:nvPr/>
          </p:nvCxnSpPr>
          <p:spPr>
            <a:xfrm>
              <a:off x="2379292" y="2843919"/>
              <a:ext cx="3614" cy="164707"/>
            </a:xfrm>
            <a:prstGeom prst="line">
              <a:avLst/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ángulo 36"/>
            <p:cNvSpPr/>
            <p:nvPr/>
          </p:nvSpPr>
          <p:spPr>
            <a:xfrm>
              <a:off x="2324338" y="3494292"/>
              <a:ext cx="216545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El diseño se orienta al Usuario optimizando el rendimiento y la experiencia.</a:t>
              </a:r>
            </a:p>
          </p:txBody>
        </p:sp>
        <p:cxnSp>
          <p:nvCxnSpPr>
            <p:cNvPr id="38" name="Conector recto 37"/>
            <p:cNvCxnSpPr/>
            <p:nvPr/>
          </p:nvCxnSpPr>
          <p:spPr>
            <a:xfrm>
              <a:off x="4443167" y="2843919"/>
              <a:ext cx="3614" cy="164707"/>
            </a:xfrm>
            <a:prstGeom prst="line">
              <a:avLst/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ángulo 38"/>
            <p:cNvSpPr/>
            <p:nvPr/>
          </p:nvSpPr>
          <p:spPr>
            <a:xfrm>
              <a:off x="4325899" y="3494292"/>
              <a:ext cx="22213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Seleccionamos y curamos la información puesta a disposición de los usuarios de manera explícita, ordenada y atractiva. </a:t>
              </a:r>
            </a:p>
          </p:txBody>
        </p:sp>
        <p:cxnSp>
          <p:nvCxnSpPr>
            <p:cNvPr id="40" name="Conector recto 39"/>
            <p:cNvCxnSpPr/>
            <p:nvPr/>
          </p:nvCxnSpPr>
          <p:spPr>
            <a:xfrm>
              <a:off x="6600455" y="2843919"/>
              <a:ext cx="3614" cy="164707"/>
            </a:xfrm>
            <a:prstGeom prst="line">
              <a:avLst/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ángulo 40"/>
            <p:cNvSpPr/>
            <p:nvPr/>
          </p:nvSpPr>
          <p:spPr>
            <a:xfrm>
              <a:off x="6550424" y="3494292"/>
              <a:ext cx="217775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Hosting, configuración, mantenimiento y personalización de las plataformas desarrollando los requerimientos específicos de tu negocio.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454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/>
              <a:t>Aplicaciones y Portales Web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Portales Web desarrollados por Grupo ICA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0" y="1378719"/>
            <a:ext cx="660400" cy="2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uadroTexto 20"/>
          <p:cNvSpPr txBox="1"/>
          <p:nvPr/>
        </p:nvSpPr>
        <p:spPr>
          <a:xfrm>
            <a:off x="1475656" y="139691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INTEF (Instituto de Tecnologías Educativas y Formación del Profesorado)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851920" y="139691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Wordpress</a:t>
            </a:r>
            <a:endParaRPr lang="es-ES" sz="800" b="1" dirty="0">
              <a:latin typeface="Century Gothic" panose="020B0502020202020204" pitchFamily="34" charset="0"/>
            </a:endParaRPr>
          </a:p>
          <a:p>
            <a:r>
              <a:rPr lang="es-ES" sz="800" b="1" dirty="0">
                <a:latin typeface="Century Gothic" panose="020B0502020202020204" pitchFamily="34" charset="0"/>
              </a:rPr>
              <a:t>Moodle</a:t>
            </a:r>
          </a:p>
          <a:p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1475656" y="142068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3789438" y="140167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4713617" y="1419622"/>
            <a:ext cx="0" cy="3294984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1475656" y="1981977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Colegio de Aparejadores de Madrid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851920" y="19546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Liferay</a:t>
            </a:r>
            <a:endParaRPr lang="es-ES" sz="800" b="1" dirty="0">
              <a:latin typeface="Century Gothic" panose="020B0502020202020204" pitchFamily="34" charset="0"/>
            </a:endParaRPr>
          </a:p>
          <a:p>
            <a:r>
              <a:rPr lang="es-ES" sz="800" b="1" dirty="0">
                <a:latin typeface="Century Gothic" panose="020B0502020202020204" pitchFamily="34" charset="0"/>
              </a:rPr>
              <a:t>ASP .NET</a:t>
            </a:r>
          </a:p>
        </p:txBody>
      </p:sp>
      <p:cxnSp>
        <p:nvCxnSpPr>
          <p:cNvPr id="29" name="Conector recto 28"/>
          <p:cNvCxnSpPr/>
          <p:nvPr/>
        </p:nvCxnSpPr>
        <p:spPr>
          <a:xfrm>
            <a:off x="1475656" y="197846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3789438" y="195945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1475656" y="2605091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CASER (</a:t>
            </a:r>
            <a:r>
              <a:rPr lang="es-ES" sz="800" dirty="0" err="1">
                <a:latin typeface="Century Gothic" panose="020B0502020202020204" pitchFamily="34" charset="0"/>
              </a:rPr>
              <a:t>eCliente</a:t>
            </a:r>
            <a:r>
              <a:rPr lang="es-ES" sz="800" dirty="0">
                <a:latin typeface="Century Gothic" panose="020B0502020202020204" pitchFamily="34" charset="0"/>
              </a:rPr>
              <a:t>, Acierta Asistencia)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3851920" y="2571750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Liferay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1475656" y="259552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3789438" y="257651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1475656" y="3145485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Instituto Cervantes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3851920" y="308515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latin typeface="Century Gothic" panose="020B0502020202020204" pitchFamily="34" charset="0"/>
              </a:rPr>
              <a:t>Drupal, Moodle</a:t>
            </a:r>
          </a:p>
          <a:p>
            <a:r>
              <a:rPr lang="es-ES" sz="800" b="1" dirty="0">
                <a:latin typeface="Century Gothic" panose="020B0502020202020204" pitchFamily="34" charset="0"/>
              </a:rPr>
              <a:t>ASP .NET</a:t>
            </a:r>
          </a:p>
        </p:txBody>
      </p:sp>
      <p:cxnSp>
        <p:nvCxnSpPr>
          <p:cNvPr id="39" name="Conector recto 38"/>
          <p:cNvCxnSpPr/>
          <p:nvPr/>
        </p:nvCxnSpPr>
        <p:spPr>
          <a:xfrm>
            <a:off x="1475656" y="3159732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3789438" y="3140722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2" y="1851670"/>
            <a:ext cx="864096" cy="432048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8" y="2660939"/>
            <a:ext cx="648072" cy="28126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2" y="3075806"/>
            <a:ext cx="369776" cy="408663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1485392" y="3779743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>
                <a:latin typeface="Century Gothic" panose="020B0502020202020204" pitchFamily="34" charset="0"/>
              </a:rPr>
              <a:t>Dirección General de Protección Civil</a:t>
            </a:r>
            <a:endParaRPr lang="es-ES" sz="800" dirty="0">
              <a:latin typeface="Century Gothic" panose="020B0502020202020204" pitchFamily="34" charset="0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3861656" y="3723878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Liferay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46" name="Conector recto 45"/>
          <p:cNvCxnSpPr/>
          <p:nvPr/>
        </p:nvCxnSpPr>
        <p:spPr>
          <a:xfrm>
            <a:off x="1485392" y="374765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3799174" y="372864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n 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00056"/>
            <a:ext cx="911225" cy="217805"/>
          </a:xfrm>
          <a:prstGeom prst="rect">
            <a:avLst/>
          </a:prstGeom>
        </p:spPr>
      </p:pic>
      <p:sp>
        <p:nvSpPr>
          <p:cNvPr id="50" name="CuadroTexto 49"/>
          <p:cNvSpPr txBox="1"/>
          <p:nvPr/>
        </p:nvSpPr>
        <p:spPr>
          <a:xfrm>
            <a:off x="1485392" y="4377293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Consorcio de Compensación de Seguros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3861656" y="4321428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Liferay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52" name="Conector recto 51"/>
          <p:cNvCxnSpPr/>
          <p:nvPr/>
        </p:nvCxnSpPr>
        <p:spPr>
          <a:xfrm>
            <a:off x="1485392" y="434520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3799174" y="432619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agen 5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01284"/>
            <a:ext cx="894080" cy="18669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5743180" y="1419622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IKEA para empresas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8119444" y="1396912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latin typeface="Century Gothic" panose="020B0502020202020204" pitchFamily="34" charset="0"/>
              </a:rPr>
              <a:t>ASP .NET</a:t>
            </a:r>
          </a:p>
        </p:txBody>
      </p:sp>
      <p:cxnSp>
        <p:nvCxnSpPr>
          <p:cNvPr id="59" name="Conector recto 58"/>
          <p:cNvCxnSpPr/>
          <p:nvPr/>
        </p:nvCxnSpPr>
        <p:spPr>
          <a:xfrm>
            <a:off x="5743180" y="142068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>
            <a:off x="8056962" y="140167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adroTexto 60"/>
          <p:cNvSpPr txBox="1"/>
          <p:nvPr/>
        </p:nvSpPr>
        <p:spPr>
          <a:xfrm>
            <a:off x="5743180" y="1981977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La Aventura de Aprender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8119444" y="1954690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Liferay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63" name="Conector recto 62"/>
          <p:cNvCxnSpPr/>
          <p:nvPr/>
        </p:nvCxnSpPr>
        <p:spPr>
          <a:xfrm>
            <a:off x="5743180" y="197846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8056962" y="195945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/>
          <p:cNvSpPr txBox="1"/>
          <p:nvPr/>
        </p:nvSpPr>
        <p:spPr>
          <a:xfrm>
            <a:off x="5743180" y="2605091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Leer.es</a:t>
            </a:r>
          </a:p>
        </p:txBody>
      </p:sp>
      <p:sp>
        <p:nvSpPr>
          <p:cNvPr id="66" name="CuadroTexto 65"/>
          <p:cNvSpPr txBox="1"/>
          <p:nvPr/>
        </p:nvSpPr>
        <p:spPr>
          <a:xfrm>
            <a:off x="8119444" y="2571750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Liferay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67" name="Conector recto 66"/>
          <p:cNvCxnSpPr/>
          <p:nvPr/>
        </p:nvCxnSpPr>
        <p:spPr>
          <a:xfrm>
            <a:off x="5743180" y="259552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>
            <a:off x="8056962" y="257651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uadroTexto 68"/>
          <p:cNvSpPr txBox="1"/>
          <p:nvPr/>
        </p:nvSpPr>
        <p:spPr>
          <a:xfrm>
            <a:off x="5743180" y="3145485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latin typeface="Century Gothic" panose="020B0502020202020204" pitchFamily="34" charset="0"/>
              </a:rPr>
              <a:t>Socieux</a:t>
            </a:r>
            <a:r>
              <a:rPr lang="es-ES" sz="800" dirty="0"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8119444" y="3135959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Wordpress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71" name="Conector recto 70"/>
          <p:cNvCxnSpPr/>
          <p:nvPr/>
        </p:nvCxnSpPr>
        <p:spPr>
          <a:xfrm>
            <a:off x="5743180" y="3159732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>
            <a:off x="8056962" y="3140722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5752916" y="3741639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>
                <a:latin typeface="Century Gothic" panose="020B0502020202020204" pitchFamily="34" charset="0"/>
              </a:rPr>
              <a:t>Fábrica Nacional de Moneda y Timbre. Real Casa de la Moneda</a:t>
            </a:r>
            <a:endParaRPr lang="es-ES" sz="800" dirty="0">
              <a:latin typeface="Century Gothic" panose="020B0502020202020204" pitchFamily="34" charset="0"/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8129180" y="3723878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Liferay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78" name="Conector recto 77"/>
          <p:cNvCxnSpPr/>
          <p:nvPr/>
        </p:nvCxnSpPr>
        <p:spPr>
          <a:xfrm>
            <a:off x="5752916" y="374765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8066698" y="372864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adroTexto 80"/>
          <p:cNvSpPr txBox="1"/>
          <p:nvPr/>
        </p:nvSpPr>
        <p:spPr>
          <a:xfrm>
            <a:off x="5752916" y="4377293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entury Gothic" panose="020B0502020202020204" pitchFamily="34" charset="0"/>
              </a:rPr>
              <a:t>Ayuntamiento </a:t>
            </a:r>
            <a:r>
              <a:rPr lang="es-ES" sz="800" dirty="0" err="1">
                <a:latin typeface="Century Gothic" panose="020B0502020202020204" pitchFamily="34" charset="0"/>
              </a:rPr>
              <a:t>Torrelodones</a:t>
            </a:r>
            <a:endParaRPr lang="es-ES" sz="800" dirty="0">
              <a:latin typeface="Century Gothic" panose="020B0502020202020204" pitchFamily="34" charset="0"/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8129180" y="4321428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latin typeface="Century Gothic" panose="020B0502020202020204" pitchFamily="34" charset="0"/>
              </a:rPr>
              <a:t>Joombla</a:t>
            </a:r>
            <a:endParaRPr lang="es-ES" sz="800" b="1" dirty="0">
              <a:latin typeface="Century Gothic" panose="020B0502020202020204" pitchFamily="34" charset="0"/>
            </a:endParaRPr>
          </a:p>
        </p:txBody>
      </p:sp>
      <p:cxnSp>
        <p:nvCxnSpPr>
          <p:cNvPr id="83" name="Conector recto 82"/>
          <p:cNvCxnSpPr/>
          <p:nvPr/>
        </p:nvCxnSpPr>
        <p:spPr>
          <a:xfrm>
            <a:off x="5752916" y="434520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>
            <a:off x="8066698" y="4326191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Imagen 8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58" y="1995686"/>
            <a:ext cx="696585" cy="188342"/>
          </a:xfrm>
          <a:prstGeom prst="rect">
            <a:avLst/>
          </a:prstGeom>
        </p:spPr>
      </p:pic>
      <p:pic>
        <p:nvPicPr>
          <p:cNvPr id="88" name="Imagen 87"/>
          <p:cNvPicPr/>
          <p:nvPr/>
        </p:nvPicPr>
        <p:blipFill>
          <a:blip r:embed="rId9"/>
          <a:stretch>
            <a:fillRect/>
          </a:stretch>
        </p:blipFill>
        <p:spPr>
          <a:xfrm>
            <a:off x="4889175" y="2571750"/>
            <a:ext cx="676444" cy="252241"/>
          </a:xfrm>
          <a:prstGeom prst="rect">
            <a:avLst/>
          </a:prstGeom>
        </p:spPr>
      </p:pic>
      <p:pic>
        <p:nvPicPr>
          <p:cNvPr id="89" name="Imagen 8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21" y="3200207"/>
            <a:ext cx="695265" cy="136272"/>
          </a:xfrm>
          <a:prstGeom prst="rect">
            <a:avLst/>
          </a:prstGeom>
        </p:spPr>
      </p:pic>
      <p:pic>
        <p:nvPicPr>
          <p:cNvPr id="91" name="Imagen 9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94" y="3671054"/>
            <a:ext cx="871472" cy="408637"/>
          </a:xfrm>
          <a:prstGeom prst="rect">
            <a:avLst/>
          </a:prstGeom>
        </p:spPr>
      </p:pic>
      <p:pic>
        <p:nvPicPr>
          <p:cNvPr id="92" name="Imagen 91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30" y="4313305"/>
            <a:ext cx="561248" cy="303626"/>
          </a:xfrm>
          <a:prstGeom prst="rect">
            <a:avLst/>
          </a:prstGeom>
        </p:spPr>
      </p:pic>
      <p:sp>
        <p:nvSpPr>
          <p:cNvPr id="5" name="AutoShape 6" descr="IKEA: Tienda online de muebles, colchones, decoración y electrodomésticos">
            <a:extLst>
              <a:ext uri="{FF2B5EF4-FFF2-40B4-BE49-F238E27FC236}">
                <a16:creationId xmlns:a16="http://schemas.microsoft.com/office/drawing/2014/main" id="{965D9493-3FBD-4C81-B88A-A92EB6835A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2" name="Picture 8" descr="IKEA Logo - PNG y Vector">
            <a:extLst>
              <a:ext uri="{FF2B5EF4-FFF2-40B4-BE49-F238E27FC236}">
                <a16:creationId xmlns:a16="http://schemas.microsoft.com/office/drawing/2014/main" id="{2E708888-E68B-4A5C-BF45-8418224AF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86" y="1490176"/>
            <a:ext cx="466928" cy="18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3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/>
              <a:t>Aplicaciones y Portales Web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Portales Web desarrollados por Grupo ICA</a:t>
            </a:r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3704"/>
          <a:stretch/>
        </p:blipFill>
        <p:spPr>
          <a:xfrm>
            <a:off x="611560" y="1332596"/>
            <a:ext cx="1805117" cy="354341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904"/>
          <a:stretch/>
        </p:blipFill>
        <p:spPr>
          <a:xfrm>
            <a:off x="2661311" y="1345555"/>
            <a:ext cx="1910689" cy="3530451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Imagen 8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63"/>
          <a:stretch/>
        </p:blipFill>
        <p:spPr>
          <a:xfrm>
            <a:off x="4748630" y="1345555"/>
            <a:ext cx="1932220" cy="3530451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Imagen 9">
            <a:hlinkClick r:id="rId8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7"/>
          <a:stretch/>
        </p:blipFill>
        <p:spPr>
          <a:xfrm>
            <a:off x="6876256" y="1345555"/>
            <a:ext cx="1910689" cy="3530451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3123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 y Portales Web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Transformación Digital de la Administración Pública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3"/>
          </p:nvPr>
        </p:nvSpPr>
        <p:spPr>
          <a:xfrm>
            <a:off x="362878" y="1302756"/>
            <a:ext cx="5311228" cy="3291867"/>
          </a:xfrm>
        </p:spPr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b="1" dirty="0"/>
              <a:t>Analizamos tus recursos tecnológicos </a:t>
            </a:r>
            <a:r>
              <a:rPr lang="es-ES" dirty="0"/>
              <a:t>(personal, material, conexiones, herramientas de las que dispones), identificando las herramientas que te faltan, y los requisitos técnicos necesarios.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b="1" dirty="0"/>
              <a:t>Desarrollamos tus propias herramientas</a:t>
            </a:r>
            <a:r>
              <a:rPr lang="es-ES" dirty="0"/>
              <a:t> interoperables con los recursos que proporciona la Dirección de Tecnologías de la Información (DTIC) y que te permitirán comunicarte con el resto de las Administraciones Públicas.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b="1" dirty="0"/>
              <a:t>Formamos a tu departamento TIC </a:t>
            </a:r>
            <a:r>
              <a:rPr lang="es-ES" dirty="0"/>
              <a:t>en el uso y explotación de dichas herramientas y realizamos un seguimiento y una evaluación de todo el proceso para detectar problemas o ámbitos de mejora.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b="1" dirty="0"/>
              <a:t>Te ayudamos a verificar la </a:t>
            </a:r>
            <a:r>
              <a:rPr lang="es-ES" b="1" dirty="0" err="1"/>
              <a:t>interoperatibilidad</a:t>
            </a:r>
            <a:r>
              <a:rPr lang="es-ES" b="1" dirty="0"/>
              <a:t> de las  herramientas </a:t>
            </a:r>
            <a:r>
              <a:rPr lang="es-ES" dirty="0"/>
              <a:t>tecnológicas propias desarrolladas específicamente para tu organismo con las herramientas que proporciona la DTIC, y el resto de las Administraciones Públicas, comprobando que todas ellas hablan el mismo idioma y facilitando su posible reutilización por el resto de Administraciones Públicas.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320931" y="1341358"/>
            <a:ext cx="225034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En los últimos años se ha producido un impulso a la </a:t>
            </a:r>
            <a:r>
              <a:rPr lang="es-ES" sz="800" b="1" dirty="0">
                <a:solidFill>
                  <a:srgbClr val="00B7C6"/>
                </a:solidFill>
                <a:latin typeface="Century Gothic" panose="020B0502020202020204" pitchFamily="34" charset="0"/>
              </a:rPr>
              <a:t>Transformación Digital</a:t>
            </a:r>
            <a:r>
              <a:rPr lang="es-ES" sz="800" dirty="0">
                <a:solidFill>
                  <a:srgbClr val="00B7C6"/>
                </a:solidFill>
                <a:latin typeface="Century Gothic" panose="020B0502020202020204" pitchFamily="34" charset="0"/>
              </a:rPr>
              <a:t> </a:t>
            </a:r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de las Administraciones Públicas españolas, después de la aprobación de numerosas Leyes que propician una mayor </a:t>
            </a:r>
            <a:r>
              <a:rPr lang="es-ES" sz="800" b="1" dirty="0">
                <a:solidFill>
                  <a:srgbClr val="4D5554"/>
                </a:solidFill>
                <a:latin typeface="Century Gothic" panose="020B0502020202020204" pitchFamily="34" charset="0"/>
              </a:rPr>
              <a:t>eficacia</a:t>
            </a:r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, </a:t>
            </a:r>
            <a:r>
              <a:rPr lang="es-ES" sz="800" b="1" dirty="0">
                <a:solidFill>
                  <a:srgbClr val="4D5554"/>
                </a:solidFill>
                <a:latin typeface="Century Gothic" panose="020B0502020202020204" pitchFamily="34" charset="0"/>
              </a:rPr>
              <a:t>innovación</a:t>
            </a:r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 y </a:t>
            </a:r>
            <a:r>
              <a:rPr lang="es-ES" sz="800" b="1" dirty="0">
                <a:solidFill>
                  <a:srgbClr val="4D5554"/>
                </a:solidFill>
                <a:latin typeface="Century Gothic" panose="020B0502020202020204" pitchFamily="34" charset="0"/>
              </a:rPr>
              <a:t>modernización</a:t>
            </a:r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 de los servicios que proporcionan.</a:t>
            </a:r>
          </a:p>
          <a:p>
            <a:pPr algn="just"/>
            <a:endParaRPr lang="es-ES" sz="800" dirty="0">
              <a:solidFill>
                <a:srgbClr val="4D5554"/>
              </a:solidFill>
              <a:latin typeface="Century Gothic" panose="020B0502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Ley 11/2007, de 22 de junio, de Acceso Electrónico de los Ciudadanos a los Servicios Públicos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Ley 39/2015, de 1 de octubre, del Procedimiento Administrativo Común de las Administraciones Públicas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4D5554"/>
                </a:solidFill>
                <a:latin typeface="Century Gothic" panose="020B0502020202020204" pitchFamily="34" charset="0"/>
              </a:rPr>
              <a:t>Ley 40/2015, de 1 de octubre, de Régimen Jurídico del Sector Público</a:t>
            </a:r>
          </a:p>
          <a:p>
            <a:pPr algn="just"/>
            <a:endParaRPr lang="es-ES" sz="800" dirty="0">
              <a:solidFill>
                <a:srgbClr val="4D55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Resultado de imagen de bo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40" y="1082936"/>
            <a:ext cx="461931" cy="2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89" y="3771149"/>
            <a:ext cx="1024033" cy="143969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130347" y="948669"/>
            <a:ext cx="2631516" cy="419483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264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 y Portales Web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Ya han recibido valor en su Transformación Digital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1728682" y="3244650"/>
            <a:ext cx="0" cy="314781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1728682" y="4244951"/>
            <a:ext cx="0" cy="314781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854309"/>
            <a:ext cx="2433459" cy="2597761"/>
          </a:xfrm>
          <a:prstGeom prst="rect">
            <a:avLst/>
          </a:prstGeom>
        </p:spPr>
      </p:pic>
      <p:grpSp>
        <p:nvGrpSpPr>
          <p:cNvPr id="30" name="Grupo 29"/>
          <p:cNvGrpSpPr/>
          <p:nvPr/>
        </p:nvGrpSpPr>
        <p:grpSpPr>
          <a:xfrm>
            <a:off x="897812" y="3613289"/>
            <a:ext cx="4594529" cy="674821"/>
            <a:chOff x="893653" y="3777521"/>
            <a:chExt cx="4594529" cy="674821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69413" y="3777521"/>
              <a:ext cx="0" cy="314781"/>
            </a:xfrm>
            <a:prstGeom prst="line">
              <a:avLst/>
            </a:prstGeom>
            <a:ln w="9525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>
              <a:off x="1669413" y="4137561"/>
              <a:ext cx="0" cy="314781"/>
            </a:xfrm>
            <a:prstGeom prst="line">
              <a:avLst/>
            </a:prstGeom>
            <a:ln w="9525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/>
            <p:cNvSpPr txBox="1"/>
            <p:nvPr/>
          </p:nvSpPr>
          <p:spPr>
            <a:xfrm>
              <a:off x="3183926" y="4007982"/>
              <a:ext cx="2304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Ministerio del Interior</a:t>
              </a:r>
            </a:p>
          </p:txBody>
        </p:sp>
        <p:pic>
          <p:nvPicPr>
            <p:cNvPr id="3080" name="Picture 8" descr="Resultado de imagen de ministerio del interi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653" y="3889852"/>
              <a:ext cx="1551515" cy="416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Conector recto 26"/>
            <p:cNvCxnSpPr/>
            <p:nvPr/>
          </p:nvCxnSpPr>
          <p:spPr>
            <a:xfrm flipH="1">
              <a:off x="2954626" y="3845221"/>
              <a:ext cx="1318" cy="556354"/>
            </a:xfrm>
            <a:prstGeom prst="line">
              <a:avLst/>
            </a:prstGeom>
            <a:ln w="9525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o 30"/>
          <p:cNvGrpSpPr/>
          <p:nvPr/>
        </p:nvGrpSpPr>
        <p:grpSpPr>
          <a:xfrm>
            <a:off x="897812" y="2913222"/>
            <a:ext cx="4594529" cy="556354"/>
            <a:chOff x="816397" y="2798295"/>
            <a:chExt cx="4594529" cy="556354"/>
          </a:xfrm>
        </p:grpSpPr>
        <p:sp>
          <p:nvSpPr>
            <p:cNvPr id="10" name="CuadroTexto 9"/>
            <p:cNvSpPr txBox="1"/>
            <p:nvPr/>
          </p:nvSpPr>
          <p:spPr>
            <a:xfrm>
              <a:off x="3106670" y="2942795"/>
              <a:ext cx="2304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Ministerio de Justicia</a:t>
              </a:r>
            </a:p>
          </p:txBody>
        </p:sp>
        <p:pic>
          <p:nvPicPr>
            <p:cNvPr id="3078" name="Picture 6" descr="Resultado de imagen de ministerio de justic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97" y="2847915"/>
              <a:ext cx="1551515" cy="420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Conector recto 34"/>
            <p:cNvCxnSpPr/>
            <p:nvPr/>
          </p:nvCxnSpPr>
          <p:spPr>
            <a:xfrm flipH="1">
              <a:off x="2881288" y="2798295"/>
              <a:ext cx="1318" cy="556354"/>
            </a:xfrm>
            <a:prstGeom prst="line">
              <a:avLst/>
            </a:prstGeom>
            <a:ln w="9525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o 31"/>
          <p:cNvGrpSpPr/>
          <p:nvPr/>
        </p:nvGrpSpPr>
        <p:grpSpPr>
          <a:xfrm>
            <a:off x="897814" y="2175909"/>
            <a:ext cx="4884926" cy="556354"/>
            <a:chOff x="849998" y="2195963"/>
            <a:chExt cx="4870573" cy="556354"/>
          </a:xfrm>
        </p:grpSpPr>
        <p:sp>
          <p:nvSpPr>
            <p:cNvPr id="8" name="CuadroTexto 7"/>
            <p:cNvSpPr txBox="1"/>
            <p:nvPr/>
          </p:nvSpPr>
          <p:spPr>
            <a:xfrm>
              <a:off x="3133540" y="2356813"/>
              <a:ext cx="25870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Ministerio Sanidad (</a:t>
              </a:r>
              <a:r>
                <a:rPr lang="es-ES" sz="900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Pinsa</a:t>
              </a:r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, IMSERSO, </a:t>
              </a:r>
              <a:r>
                <a:rPr lang="es-ES" sz="900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etc</a:t>
              </a:r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  <p:pic>
          <p:nvPicPr>
            <p:cNvPr id="3076" name="Picture 4" descr="Resultado de imagen de ministerio de sanidad y consum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998" y="2250674"/>
              <a:ext cx="1546956" cy="41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Conector recto 35"/>
            <p:cNvCxnSpPr/>
            <p:nvPr/>
          </p:nvCxnSpPr>
          <p:spPr>
            <a:xfrm flipH="1">
              <a:off x="2904913" y="2195963"/>
              <a:ext cx="1318" cy="556354"/>
            </a:xfrm>
            <a:prstGeom prst="line">
              <a:avLst/>
            </a:prstGeom>
            <a:ln w="9525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o 32"/>
          <p:cNvGrpSpPr/>
          <p:nvPr/>
        </p:nvGrpSpPr>
        <p:grpSpPr>
          <a:xfrm>
            <a:off x="897813" y="1450522"/>
            <a:ext cx="4884927" cy="556354"/>
            <a:chOff x="879848" y="1551962"/>
            <a:chExt cx="4884927" cy="556354"/>
          </a:xfrm>
        </p:grpSpPr>
        <p:sp>
          <p:nvSpPr>
            <p:cNvPr id="6" name="CuadroTexto 5"/>
            <p:cNvSpPr txBox="1"/>
            <p:nvPr/>
          </p:nvSpPr>
          <p:spPr>
            <a:xfrm>
              <a:off x="3170121" y="1693455"/>
              <a:ext cx="25946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Ministerio de Fomento (Sede Electrónica)</a:t>
              </a:r>
            </a:p>
          </p:txBody>
        </p:sp>
        <p:pic>
          <p:nvPicPr>
            <p:cNvPr id="3082" name="Picture 10" descr="Resultado de imagen de ministerio de foment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48" y="1602764"/>
              <a:ext cx="1551515" cy="42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Conector recto 36"/>
            <p:cNvCxnSpPr/>
            <p:nvPr/>
          </p:nvCxnSpPr>
          <p:spPr>
            <a:xfrm flipH="1">
              <a:off x="2940820" y="1551962"/>
              <a:ext cx="1318" cy="556354"/>
            </a:xfrm>
            <a:prstGeom prst="line">
              <a:avLst/>
            </a:prstGeom>
            <a:ln w="9525" cap="rnd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35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Movilidad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Desarrollo de Apps móviles</a:t>
            </a:r>
          </a:p>
        </p:txBody>
      </p:sp>
      <p:sp>
        <p:nvSpPr>
          <p:cNvPr id="6" name="Marcador de contenido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s-ES" dirty="0"/>
              <a:t>Desarrollamos todo tipo de Apps móviles ya sean para cubrir tus necesidades de sistemas de gestión a nivel corporativo o de interacción con tus clientes. </a:t>
            </a:r>
          </a:p>
          <a:p>
            <a:endParaRPr lang="es-ES" dirty="0"/>
          </a:p>
          <a:p>
            <a:r>
              <a:rPr lang="es-ES" dirty="0"/>
              <a:t>Adaptamos las Apps a tus necesidades, a las del público objetivo y a su uso de los distintos dispositivos.</a:t>
            </a:r>
          </a:p>
          <a:p>
            <a:endParaRPr lang="es-ES" dirty="0"/>
          </a:p>
          <a:p>
            <a:pPr marL="171450" indent="-1714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4D5554"/>
                </a:solidFill>
                <a:cs typeface="Calibri" panose="020F0502020204030204" pitchFamily="34" charset="0"/>
              </a:rPr>
              <a:t>Desarrollo desde cero. </a:t>
            </a:r>
            <a:r>
              <a:rPr lang="es-ES" dirty="0">
                <a:solidFill>
                  <a:srgbClr val="4D5554"/>
                </a:solidFill>
                <a:cs typeface="Calibri" panose="020F0502020204030204" pitchFamily="34" charset="0"/>
              </a:rPr>
              <a:t>Creamos un concepto gráfico nuevo o respetamos la imagen de marca existente.</a:t>
            </a:r>
          </a:p>
          <a:p>
            <a:pPr marL="171450" indent="-1714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dirty="0">
              <a:solidFill>
                <a:srgbClr val="4D5554"/>
              </a:solidFill>
              <a:cs typeface="Calibri" panose="020F0502020204030204" pitchFamily="34" charset="0"/>
            </a:endParaRPr>
          </a:p>
          <a:p>
            <a:pPr marL="171450" indent="-1714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4D5554"/>
                </a:solidFill>
                <a:cs typeface="Calibri" panose="020F0502020204030204" pitchFamily="34" charset="0"/>
              </a:rPr>
              <a:t>Proyectos complejos y escalables. </a:t>
            </a:r>
            <a:r>
              <a:rPr lang="es-ES" dirty="0">
                <a:solidFill>
                  <a:srgbClr val="4D5554"/>
                </a:solidFill>
                <a:cs typeface="Calibri" panose="020F0502020204030204" pitchFamily="34" charset="0"/>
              </a:rPr>
              <a:t>Adaptamos la plataforma </a:t>
            </a:r>
            <a:r>
              <a:rPr lang="es-ES" dirty="0" err="1">
                <a:solidFill>
                  <a:srgbClr val="4D5554"/>
                </a:solidFill>
                <a:cs typeface="Calibri" panose="020F0502020204030204" pitchFamily="34" charset="0"/>
              </a:rPr>
              <a:t>Xamarin</a:t>
            </a:r>
            <a:r>
              <a:rPr lang="es-ES" dirty="0">
                <a:solidFill>
                  <a:srgbClr val="4D5554"/>
                </a:solidFill>
                <a:cs typeface="Calibri" panose="020F0502020204030204" pitchFamily="34" charset="0"/>
              </a:rPr>
              <a:t> (Microsoft) para el desarrollo de aplicaciones nativas (WP, IOS, Android) o híbridas.</a:t>
            </a:r>
          </a:p>
          <a:p>
            <a:pPr marL="171450" indent="-1714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dirty="0">
              <a:solidFill>
                <a:srgbClr val="4D5554"/>
              </a:solidFill>
              <a:cs typeface="Calibri" panose="020F0502020204030204" pitchFamily="34" charset="0"/>
            </a:endParaRPr>
          </a:p>
          <a:p>
            <a:pPr marL="171450" indent="-1714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4D5554"/>
                </a:solidFill>
                <a:cs typeface="Calibri" panose="020F0502020204030204" pitchFamily="34" charset="0"/>
              </a:rPr>
              <a:t>Integración de datos. </a:t>
            </a:r>
            <a:r>
              <a:rPr lang="es-ES" dirty="0">
                <a:solidFill>
                  <a:srgbClr val="4D5554"/>
                </a:solidFill>
                <a:cs typeface="Calibri" panose="020F0502020204030204" pitchFamily="34" charset="0"/>
              </a:rPr>
              <a:t>Provenientes de CMS y/o </a:t>
            </a:r>
            <a:r>
              <a:rPr lang="es-ES" dirty="0" err="1">
                <a:solidFill>
                  <a:srgbClr val="4D5554"/>
                </a:solidFill>
                <a:cs typeface="Calibri" panose="020F0502020204030204" pitchFamily="34" charset="0"/>
              </a:rPr>
              <a:t>backend</a:t>
            </a:r>
            <a:r>
              <a:rPr lang="es-ES" dirty="0">
                <a:solidFill>
                  <a:srgbClr val="4D5554"/>
                </a:solidFill>
                <a:cs typeface="Calibri" panose="020F0502020204030204" pitchFamily="34" charset="0"/>
              </a:rPr>
              <a:t> en el cliente, así como en la movilidad de entornos sin conectividad.</a:t>
            </a:r>
            <a:endParaRPr lang="es-ES" i="1" dirty="0">
              <a:solidFill>
                <a:srgbClr val="4D5554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72" y="948669"/>
            <a:ext cx="2091143" cy="346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4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140900" y="1513466"/>
            <a:ext cx="1521671" cy="2558551"/>
            <a:chOff x="1079940" y="1768822"/>
            <a:chExt cx="1521671" cy="2558551"/>
          </a:xfrm>
        </p:grpSpPr>
        <p:grpSp>
          <p:nvGrpSpPr>
            <p:cNvPr id="15" name="Grupo 14"/>
            <p:cNvGrpSpPr/>
            <p:nvPr/>
          </p:nvGrpSpPr>
          <p:grpSpPr>
            <a:xfrm>
              <a:off x="1082468" y="1768822"/>
              <a:ext cx="1517363" cy="2032682"/>
              <a:chOff x="606366" y="1768822"/>
              <a:chExt cx="941298" cy="2032682"/>
            </a:xfrm>
          </p:grpSpPr>
          <p:sp>
            <p:nvSpPr>
              <p:cNvPr id="29" name="Redondear rectángulo de esquina del mismo lado 28"/>
              <p:cNvSpPr/>
              <p:nvPr/>
            </p:nvSpPr>
            <p:spPr>
              <a:xfrm rot="16200000">
                <a:off x="969529" y="1405659"/>
                <a:ext cx="214972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0" name="Redondear rectángulo de esquina del mismo lado 29"/>
              <p:cNvSpPr/>
              <p:nvPr/>
            </p:nvSpPr>
            <p:spPr>
              <a:xfrm rot="16200000">
                <a:off x="973611" y="1671975"/>
                <a:ext cx="206807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1" name="Redondear rectángulo de esquina del mismo lado 30"/>
              <p:cNvSpPr/>
              <p:nvPr/>
            </p:nvSpPr>
            <p:spPr>
              <a:xfrm rot="16200000">
                <a:off x="973611" y="1931221"/>
                <a:ext cx="206807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" name="Redondear rectángulo de esquina del mismo lado 31"/>
              <p:cNvSpPr/>
              <p:nvPr/>
            </p:nvSpPr>
            <p:spPr>
              <a:xfrm rot="16200000">
                <a:off x="973611" y="2190467"/>
                <a:ext cx="206807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" name="Redondear rectángulo de esquina del mismo lado 32"/>
              <p:cNvSpPr/>
              <p:nvPr/>
            </p:nvSpPr>
            <p:spPr>
              <a:xfrm rot="16200000">
                <a:off x="973611" y="2449713"/>
                <a:ext cx="206807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" name="Redondear rectángulo de esquina del mismo lado 33"/>
              <p:cNvSpPr/>
              <p:nvPr/>
            </p:nvSpPr>
            <p:spPr>
              <a:xfrm rot="16200000">
                <a:off x="973611" y="2708959"/>
                <a:ext cx="206807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" name="Redondear rectángulo de esquina del mismo lado 34"/>
              <p:cNvSpPr/>
              <p:nvPr/>
            </p:nvSpPr>
            <p:spPr>
              <a:xfrm rot="16200000">
                <a:off x="973611" y="2968205"/>
                <a:ext cx="206807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" name="Redondear rectángulo de esquina del mismo lado 35"/>
              <p:cNvSpPr/>
              <p:nvPr/>
            </p:nvSpPr>
            <p:spPr>
              <a:xfrm rot="16200000">
                <a:off x="973611" y="3227452"/>
                <a:ext cx="206807" cy="941298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13B5C4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6" name="Redondear rectángulo de esquina del mismo lado 15"/>
            <p:cNvSpPr/>
            <p:nvPr/>
          </p:nvSpPr>
          <p:spPr>
            <a:xfrm rot="16200000">
              <a:off x="1735218" y="3207066"/>
              <a:ext cx="206807" cy="1517363"/>
            </a:xfrm>
            <a:prstGeom prst="round2SameRect">
              <a:avLst/>
            </a:prstGeom>
            <a:gradFill flip="none" rotWithShape="1">
              <a:gsLst>
                <a:gs pos="0">
                  <a:srgbClr val="13B5C4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dondear rectángulo de esquina del mismo lado 17"/>
            <p:cNvSpPr/>
            <p:nvPr/>
          </p:nvSpPr>
          <p:spPr>
            <a:xfrm rot="16200000">
              <a:off x="1739526" y="3465288"/>
              <a:ext cx="206807" cy="1517363"/>
            </a:xfrm>
            <a:prstGeom prst="round2SameRect">
              <a:avLst/>
            </a:prstGeom>
            <a:gradFill flip="none" rotWithShape="1">
              <a:gsLst>
                <a:gs pos="0">
                  <a:srgbClr val="13B5C4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7" name="4 Marcador de contenido"/>
          <p:cNvSpPr txBox="1">
            <a:spLocks/>
          </p:cNvSpPr>
          <p:nvPr/>
        </p:nvSpPr>
        <p:spPr>
          <a:xfrm>
            <a:off x="1152057" y="1454571"/>
            <a:ext cx="5808155" cy="2388337"/>
          </a:xfrm>
          <a:prstGeom prst="rect">
            <a:avLst/>
          </a:prstGeom>
          <a:noFill/>
        </p:spPr>
        <p:txBody>
          <a:bodyPr/>
          <a:lstStyle>
            <a:lvl1pPr marL="813187" indent="-813187" algn="l" defTabSz="2168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1906" indent="-677656" algn="l" defTabSz="2168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0625" indent="-542125" algn="l" defTabSz="2168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94874" indent="-542125" algn="l" defTabSz="2168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9124" indent="-542125" algn="l" defTabSz="2168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63374" indent="-542125" algn="l" defTabSz="2168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47624" indent="-542125" algn="l" defTabSz="2168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31874" indent="-542125" algn="l" defTabSz="2168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16123" indent="-542125" algn="l" defTabSz="2168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Sobre Grupo ICA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Unidades de Negocio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spc="50" dirty="0" err="1">
                <a:solidFill>
                  <a:srgbClr val="4F5555"/>
                </a:solidFill>
                <a:latin typeface="Century Gothic" panose="020B0502020202020204" pitchFamily="34" charset="0"/>
              </a:rPr>
              <a:t>Soluciones</a:t>
            </a:r>
            <a:r>
              <a:rPr lang="en-U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 </a:t>
            </a:r>
            <a:r>
              <a:rPr lang="en-US" sz="1100" spc="50" dirty="0" err="1">
                <a:solidFill>
                  <a:srgbClr val="4F5555"/>
                </a:solidFill>
                <a:latin typeface="Century Gothic" panose="020B0502020202020204" pitchFamily="34" charset="0"/>
              </a:rPr>
              <a:t>basadas</a:t>
            </a:r>
            <a:r>
              <a:rPr lang="en-U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 </a:t>
            </a:r>
            <a:r>
              <a:rPr lang="en-US" sz="1100" spc="50" dirty="0" err="1">
                <a:solidFill>
                  <a:srgbClr val="4F5555"/>
                </a:solidFill>
                <a:latin typeface="Century Gothic" panose="020B0502020202020204" pitchFamily="34" charset="0"/>
              </a:rPr>
              <a:t>en</a:t>
            </a:r>
            <a:r>
              <a:rPr lang="en-U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 el Dato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Consultoría y desarrollo de Aplicaciones y Portales Web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Movilidad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Arquitectura e Integración de soluciones tecnológicas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Nuestros </a:t>
            </a:r>
            <a:r>
              <a:rPr lang="es-ES" sz="1100" spc="50" dirty="0" err="1">
                <a:solidFill>
                  <a:srgbClr val="4F5555"/>
                </a:solidFill>
                <a:latin typeface="Century Gothic" panose="020B0502020202020204" pitchFamily="34" charset="0"/>
              </a:rPr>
              <a:t>Partners</a:t>
            </a: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 tecnológicos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Clientes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Certificaciones</a:t>
            </a: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1100" spc="50" dirty="0">
                <a:solidFill>
                  <a:srgbClr val="4F5555"/>
                </a:solidFill>
                <a:latin typeface="Century Gothic" panose="020B0502020202020204" pitchFamily="34" charset="0"/>
              </a:rPr>
              <a:t>Contacto</a:t>
            </a:r>
          </a:p>
          <a:p>
            <a:pPr marL="0" indent="0">
              <a:lnSpc>
                <a:spcPts val="1750"/>
              </a:lnSpc>
              <a:buClr>
                <a:schemeClr val="bg1"/>
              </a:buClr>
              <a:buNone/>
            </a:pPr>
            <a:endParaRPr lang="es-ES" sz="1100" spc="50" dirty="0">
              <a:solidFill>
                <a:srgbClr val="4F5555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750"/>
              </a:lnSpc>
              <a:buClr>
                <a:schemeClr val="bg1"/>
              </a:buClr>
              <a:buFont typeface="+mj-lt"/>
              <a:buAutoNum type="arabicPeriod"/>
            </a:pPr>
            <a:endParaRPr lang="es-ES" sz="1100" spc="50" dirty="0">
              <a:solidFill>
                <a:srgbClr val="4F555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18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Movilidad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Desarrollo de Apps móviles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3"/>
          </p:nvPr>
        </p:nvSpPr>
        <p:spPr>
          <a:xfrm>
            <a:off x="431800" y="1168136"/>
            <a:ext cx="6883400" cy="3291867"/>
          </a:xfrm>
        </p:spPr>
        <p:txBody>
          <a:bodyPr/>
          <a:lstStyle/>
          <a:p>
            <a:r>
              <a:rPr lang="es-ES" dirty="0"/>
              <a:t>Te ayudamos a elegir la tecnología más acertada para tu proyecto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246659" y="1415874"/>
            <a:ext cx="23936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s-ES" sz="1100" dirty="0">
                <a:solidFill>
                  <a:srgbClr val="4D5554"/>
                </a:solidFill>
                <a:latin typeface="Century Gothic" panose="020B0502020202020204" pitchFamily="34" charset="0"/>
              </a:rPr>
              <a:t>   ¿Qué necesitas?</a:t>
            </a:r>
          </a:p>
          <a:p>
            <a:pPr>
              <a:buSzPct val="70000"/>
            </a:pPr>
            <a:endParaRPr lang="es-ES" sz="400" dirty="0">
              <a:solidFill>
                <a:srgbClr val="4D5554"/>
              </a:solidFill>
              <a:latin typeface="Century Gothic" panose="020B0502020202020204" pitchFamily="34" charset="0"/>
            </a:endParaRPr>
          </a:p>
          <a:p>
            <a:pPr marL="171450" indent="-171450">
              <a:buSzPct val="70000"/>
              <a:buFont typeface="Arial" panose="020B0604020202020204" pitchFamily="34" charset="0"/>
              <a:buChar char="•"/>
            </a:pPr>
            <a:r>
              <a:rPr lang="es-ES" sz="700" dirty="0">
                <a:solidFill>
                  <a:srgbClr val="4D5554"/>
                </a:solidFill>
                <a:latin typeface="Century Gothic" panose="020B0502020202020204" pitchFamily="34" charset="0"/>
              </a:rPr>
              <a:t>Requisitos de rendimiento y experiencia de usuario</a:t>
            </a:r>
          </a:p>
          <a:p>
            <a:pPr marL="171450" indent="-171450">
              <a:buSzPct val="70000"/>
              <a:buFont typeface="Arial" panose="020B0604020202020204" pitchFamily="34" charset="0"/>
              <a:buChar char="•"/>
            </a:pPr>
            <a:r>
              <a:rPr lang="es-ES" sz="700" dirty="0">
                <a:solidFill>
                  <a:srgbClr val="4D5554"/>
                </a:solidFill>
                <a:latin typeface="Century Gothic" panose="020B0502020202020204" pitchFamily="34" charset="0"/>
              </a:rPr>
              <a:t>Publicación en tiendas</a:t>
            </a:r>
          </a:p>
          <a:p>
            <a:pPr marL="171450" indent="-171450">
              <a:buSzPct val="70000"/>
              <a:buFont typeface="Arial" panose="020B0604020202020204" pitchFamily="34" charset="0"/>
              <a:buChar char="•"/>
            </a:pPr>
            <a:r>
              <a:rPr lang="es-ES" sz="700" dirty="0">
                <a:solidFill>
                  <a:srgbClr val="4D5554"/>
                </a:solidFill>
                <a:latin typeface="Century Gothic" panose="020B0502020202020204" pitchFamily="34" charset="0"/>
              </a:rPr>
              <a:t>Operatividad simultánea en distintas plataformas</a:t>
            </a:r>
          </a:p>
          <a:p>
            <a:pPr marL="171450" indent="-171450">
              <a:buSzPct val="70000"/>
              <a:buFont typeface="Arial" panose="020B0604020202020204" pitchFamily="34" charset="0"/>
              <a:buChar char="•"/>
            </a:pPr>
            <a:r>
              <a:rPr lang="es-ES" sz="700" dirty="0">
                <a:solidFill>
                  <a:srgbClr val="4D5554"/>
                </a:solidFill>
                <a:latin typeface="Century Gothic" panose="020B0502020202020204" pitchFamily="34" charset="0"/>
              </a:rPr>
              <a:t>Acceso a los recursos de los sistemas operativos de los dispositivos</a:t>
            </a:r>
          </a:p>
          <a:p>
            <a:pPr marL="171450" indent="-171450">
              <a:buSzPct val="70000"/>
              <a:buFont typeface="Arial" panose="020B0604020202020204" pitchFamily="34" charset="0"/>
              <a:buChar char="•"/>
            </a:pPr>
            <a:r>
              <a:rPr lang="es-ES" sz="700" dirty="0">
                <a:solidFill>
                  <a:srgbClr val="4D5554"/>
                </a:solidFill>
                <a:latin typeface="Century Gothic" panose="020B0502020202020204" pitchFamily="34" charset="0"/>
              </a:rPr>
              <a:t>Coste y tiempo de desarrollo</a:t>
            </a:r>
          </a:p>
          <a:p>
            <a:pPr marL="171450" indent="-171450">
              <a:buSzPct val="70000"/>
              <a:buFont typeface="Arial" panose="020B0604020202020204" pitchFamily="34" charset="0"/>
              <a:buChar char="•"/>
            </a:pPr>
            <a:r>
              <a:rPr lang="es-ES" sz="700" dirty="0">
                <a:solidFill>
                  <a:srgbClr val="4D5554"/>
                </a:solidFill>
                <a:latin typeface="Century Gothic" panose="020B0502020202020204" pitchFamily="34" charset="0"/>
              </a:rPr>
              <a:t>Funcionamiento offline</a:t>
            </a:r>
          </a:p>
        </p:txBody>
      </p:sp>
      <p:grpSp>
        <p:nvGrpSpPr>
          <p:cNvPr id="152" name="Grupo 151"/>
          <p:cNvGrpSpPr/>
          <p:nvPr/>
        </p:nvGrpSpPr>
        <p:grpSpPr>
          <a:xfrm>
            <a:off x="647070" y="1517652"/>
            <a:ext cx="6143197" cy="3205818"/>
            <a:chOff x="659907" y="1041208"/>
            <a:chExt cx="6963771" cy="3672304"/>
          </a:xfrm>
        </p:grpSpPr>
        <p:sp>
          <p:nvSpPr>
            <p:cNvPr id="7" name="Flecha derecha 6"/>
            <p:cNvSpPr/>
            <p:nvPr/>
          </p:nvSpPr>
          <p:spPr>
            <a:xfrm>
              <a:off x="4535885" y="2964977"/>
              <a:ext cx="1208667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8" name="Flecha derecha 7"/>
            <p:cNvSpPr/>
            <p:nvPr/>
          </p:nvSpPr>
          <p:spPr>
            <a:xfrm>
              <a:off x="6457280" y="2964977"/>
              <a:ext cx="481812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9" name="Flecha derecha 8"/>
            <p:cNvSpPr/>
            <p:nvPr/>
          </p:nvSpPr>
          <p:spPr>
            <a:xfrm>
              <a:off x="6480286" y="3730825"/>
              <a:ext cx="481812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10" name="Flecha derecha 9"/>
            <p:cNvSpPr/>
            <p:nvPr/>
          </p:nvSpPr>
          <p:spPr>
            <a:xfrm rot="5400000">
              <a:off x="6019265" y="3233092"/>
              <a:ext cx="390078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11" name="Flecha derecha 10"/>
            <p:cNvSpPr/>
            <p:nvPr/>
          </p:nvSpPr>
          <p:spPr>
            <a:xfrm rot="5400000">
              <a:off x="5974928" y="4007268"/>
              <a:ext cx="390078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12" name="Flecha derecha 11"/>
            <p:cNvSpPr/>
            <p:nvPr/>
          </p:nvSpPr>
          <p:spPr>
            <a:xfrm>
              <a:off x="4143597" y="3689246"/>
              <a:ext cx="481812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13" name="Flecha derecha 12"/>
            <p:cNvSpPr/>
            <p:nvPr/>
          </p:nvSpPr>
          <p:spPr>
            <a:xfrm rot="5400000">
              <a:off x="3938455" y="3984683"/>
              <a:ext cx="390078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14" name="Flecha derecha 13"/>
            <p:cNvSpPr/>
            <p:nvPr/>
          </p:nvSpPr>
          <p:spPr>
            <a:xfrm rot="5400000">
              <a:off x="3920096" y="3205836"/>
              <a:ext cx="402453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15" name="Flecha derecha 14"/>
            <p:cNvSpPr/>
            <p:nvPr/>
          </p:nvSpPr>
          <p:spPr>
            <a:xfrm>
              <a:off x="1412919" y="2104818"/>
              <a:ext cx="481812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2859945" y="3681946"/>
              <a:ext cx="673355" cy="317306"/>
              <a:chOff x="4341168" y="1500528"/>
              <a:chExt cx="673355" cy="317306"/>
            </a:xfrm>
          </p:grpSpPr>
          <p:grpSp>
            <p:nvGrpSpPr>
              <p:cNvPr id="147" name="Grupo 146"/>
              <p:cNvGrpSpPr/>
              <p:nvPr/>
            </p:nvGrpSpPr>
            <p:grpSpPr>
              <a:xfrm>
                <a:off x="4341168" y="1500528"/>
                <a:ext cx="673355" cy="317306"/>
                <a:chOff x="3466598" y="1524883"/>
                <a:chExt cx="673355" cy="317306"/>
              </a:xfrm>
            </p:grpSpPr>
            <p:sp>
              <p:nvSpPr>
                <p:cNvPr id="149" name="Rectángulo redondeado 148"/>
                <p:cNvSpPr/>
                <p:nvPr/>
              </p:nvSpPr>
              <p:spPr>
                <a:xfrm>
                  <a:off x="3480919" y="1528888"/>
                  <a:ext cx="659034" cy="302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97574"/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50" name="CuadroTexto 149"/>
                <p:cNvSpPr txBox="1"/>
                <p:nvPr/>
              </p:nvSpPr>
              <p:spPr>
                <a:xfrm>
                  <a:off x="3466598" y="1524883"/>
                  <a:ext cx="532780" cy="317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7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Nativa</a:t>
                  </a:r>
                </a:p>
                <a:p>
                  <a:r>
                    <a:rPr lang="es-ES" sz="500" dirty="0" err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Xamarin</a:t>
                  </a:r>
                  <a:endPara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51" name="Elipse 150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48" name="Imagen 147"/>
              <p:cNvPicPr>
                <a:picLocks noChangeAspect="1"/>
              </p:cNvPicPr>
              <p:nvPr/>
            </p:nvPicPr>
            <p:blipFill rotWithShape="1">
              <a:blip r:embed="rId2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" r="64734"/>
              <a:stretch/>
            </p:blipFill>
            <p:spPr>
              <a:xfrm>
                <a:off x="4794277" y="1518680"/>
                <a:ext cx="183014" cy="266096"/>
              </a:xfrm>
              <a:prstGeom prst="rect">
                <a:avLst/>
              </a:prstGeom>
            </p:spPr>
          </p:pic>
        </p:grpSp>
        <p:sp>
          <p:nvSpPr>
            <p:cNvPr id="17" name="Flecha derecha 16"/>
            <p:cNvSpPr/>
            <p:nvPr/>
          </p:nvSpPr>
          <p:spPr>
            <a:xfrm>
              <a:off x="2390766" y="3768054"/>
              <a:ext cx="481812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18" name="Flecha derecha 17"/>
            <p:cNvSpPr/>
            <p:nvPr/>
          </p:nvSpPr>
          <p:spPr>
            <a:xfrm rot="5400000">
              <a:off x="2099105" y="4136550"/>
              <a:ext cx="390078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1839978" y="3516696"/>
              <a:ext cx="897991" cy="624747"/>
              <a:chOff x="4192092" y="1747762"/>
              <a:chExt cx="936104" cy="639864"/>
            </a:xfrm>
          </p:grpSpPr>
          <p:sp>
            <p:nvSpPr>
              <p:cNvPr id="145" name="Rombo 144"/>
              <p:cNvSpPr/>
              <p:nvPr/>
            </p:nvSpPr>
            <p:spPr>
              <a:xfrm>
                <a:off x="4192092" y="1747762"/>
                <a:ext cx="936104" cy="639864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6" name="CuadroTexto 145"/>
              <p:cNvSpPr txBox="1"/>
              <p:nvPr/>
            </p:nvSpPr>
            <p:spPr>
              <a:xfrm>
                <a:off x="4259545" y="1900164"/>
                <a:ext cx="807327" cy="3791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¿Se necesitarán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Cambios 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frecuentes?</a:t>
                </a:r>
              </a:p>
            </p:txBody>
          </p:sp>
        </p:grpSp>
        <p:sp>
          <p:nvSpPr>
            <p:cNvPr id="20" name="Flecha derecha 19"/>
            <p:cNvSpPr/>
            <p:nvPr/>
          </p:nvSpPr>
          <p:spPr>
            <a:xfrm>
              <a:off x="1350567" y="3770512"/>
              <a:ext cx="481812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21" name="Flecha derecha 20"/>
            <p:cNvSpPr/>
            <p:nvPr/>
          </p:nvSpPr>
          <p:spPr>
            <a:xfrm>
              <a:off x="1506535" y="2955998"/>
              <a:ext cx="2126857" cy="116825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22" name="Flecha derecha 21"/>
            <p:cNvSpPr/>
            <p:nvPr/>
          </p:nvSpPr>
          <p:spPr>
            <a:xfrm rot="5400000">
              <a:off x="948833" y="4141519"/>
              <a:ext cx="348807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23" name="Flecha derecha 22"/>
            <p:cNvSpPr/>
            <p:nvPr/>
          </p:nvSpPr>
          <p:spPr>
            <a:xfrm rot="5400000">
              <a:off x="986681" y="3308678"/>
              <a:ext cx="288391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sp>
          <p:nvSpPr>
            <p:cNvPr id="24" name="Flecha derecha 23"/>
            <p:cNvSpPr/>
            <p:nvPr/>
          </p:nvSpPr>
          <p:spPr>
            <a:xfrm rot="5400000">
              <a:off x="963708" y="2466371"/>
              <a:ext cx="326621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grpSp>
          <p:nvGrpSpPr>
            <p:cNvPr id="25" name="Grupo 24"/>
            <p:cNvGrpSpPr/>
            <p:nvPr/>
          </p:nvGrpSpPr>
          <p:grpSpPr>
            <a:xfrm>
              <a:off x="659907" y="1844811"/>
              <a:ext cx="936104" cy="639864"/>
              <a:chOff x="4192092" y="1658862"/>
              <a:chExt cx="936104" cy="639864"/>
            </a:xfrm>
          </p:grpSpPr>
          <p:sp>
            <p:nvSpPr>
              <p:cNvPr id="143" name="Rombo 142"/>
              <p:cNvSpPr/>
              <p:nvPr/>
            </p:nvSpPr>
            <p:spPr>
              <a:xfrm>
                <a:off x="4192092" y="1658862"/>
                <a:ext cx="936104" cy="639864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4" name="CuadroTexto 143"/>
              <p:cNvSpPr txBox="1"/>
              <p:nvPr/>
            </p:nvSpPr>
            <p:spPr>
              <a:xfrm>
                <a:off x="4231985" y="1864793"/>
                <a:ext cx="885303" cy="21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Multiplataforma</a:t>
                </a: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659907" y="2690124"/>
              <a:ext cx="936104" cy="639864"/>
              <a:chOff x="4192092" y="1747762"/>
              <a:chExt cx="936104" cy="639864"/>
            </a:xfrm>
          </p:grpSpPr>
          <p:sp>
            <p:nvSpPr>
              <p:cNvPr id="141" name="Rombo 140"/>
              <p:cNvSpPr/>
              <p:nvPr/>
            </p:nvSpPr>
            <p:spPr>
              <a:xfrm>
                <a:off x="4192092" y="1747762"/>
                <a:ext cx="936104" cy="639864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2" name="CuadroTexto 141"/>
              <p:cNvSpPr txBox="1"/>
              <p:nvPr/>
            </p:nvSpPr>
            <p:spPr>
              <a:xfrm>
                <a:off x="4266179" y="1919667"/>
                <a:ext cx="781727" cy="317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6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¿Se trabajará</a:t>
                </a:r>
              </a:p>
              <a:p>
                <a:pPr algn="ctr"/>
                <a:r>
                  <a:rPr lang="es-ES" sz="6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offline?</a:t>
                </a:r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659907" y="3508874"/>
              <a:ext cx="936104" cy="639864"/>
              <a:chOff x="4192092" y="1747762"/>
              <a:chExt cx="936104" cy="639864"/>
            </a:xfrm>
          </p:grpSpPr>
          <p:sp>
            <p:nvSpPr>
              <p:cNvPr id="139" name="Rombo 138"/>
              <p:cNvSpPr/>
              <p:nvPr/>
            </p:nvSpPr>
            <p:spPr>
              <a:xfrm>
                <a:off x="4192092" y="1747762"/>
                <a:ext cx="936104" cy="639864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0" name="CuadroTexto 139"/>
              <p:cNvSpPr txBox="1"/>
              <p:nvPr/>
            </p:nvSpPr>
            <p:spPr>
              <a:xfrm>
                <a:off x="4205639" y="1856890"/>
                <a:ext cx="902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App sencilla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Pocas operaciones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No datos sensibles</a:t>
                </a:r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3652544" y="2700175"/>
              <a:ext cx="936104" cy="639864"/>
              <a:chOff x="4192092" y="1747762"/>
              <a:chExt cx="936104" cy="639864"/>
            </a:xfrm>
          </p:grpSpPr>
          <p:sp>
            <p:nvSpPr>
              <p:cNvPr id="137" name="Rombo 136"/>
              <p:cNvSpPr/>
              <p:nvPr/>
            </p:nvSpPr>
            <p:spPr>
              <a:xfrm>
                <a:off x="4192092" y="1747762"/>
                <a:ext cx="936104" cy="639864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8" name="CuadroTexto 137"/>
              <p:cNvSpPr txBox="1"/>
              <p:nvPr/>
            </p:nvSpPr>
            <p:spPr>
              <a:xfrm>
                <a:off x="4205639" y="1843460"/>
                <a:ext cx="902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App sencilla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Pocas operaciones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No datos sensibles</a:t>
                </a:r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>
              <a:off x="5690362" y="3503922"/>
              <a:ext cx="928656" cy="591451"/>
              <a:chOff x="4251156" y="1747762"/>
              <a:chExt cx="811155" cy="554457"/>
            </a:xfrm>
          </p:grpSpPr>
          <p:sp>
            <p:nvSpPr>
              <p:cNvPr id="135" name="Rombo 134"/>
              <p:cNvSpPr/>
              <p:nvPr/>
            </p:nvSpPr>
            <p:spPr>
              <a:xfrm>
                <a:off x="4251156" y="1747762"/>
                <a:ext cx="811155" cy="554457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6" name="CuadroTexto 135"/>
              <p:cNvSpPr txBox="1"/>
              <p:nvPr/>
            </p:nvSpPr>
            <p:spPr>
              <a:xfrm>
                <a:off x="4328579" y="1871881"/>
                <a:ext cx="676466" cy="347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¿Se necesitarán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Cambios 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frecuentes?</a:t>
                </a:r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5748798" y="2696587"/>
              <a:ext cx="936104" cy="639864"/>
              <a:chOff x="4192092" y="1747762"/>
              <a:chExt cx="936104" cy="639864"/>
            </a:xfrm>
          </p:grpSpPr>
          <p:sp>
            <p:nvSpPr>
              <p:cNvPr id="133" name="Rombo 132"/>
              <p:cNvSpPr/>
              <p:nvPr/>
            </p:nvSpPr>
            <p:spPr>
              <a:xfrm>
                <a:off x="4192092" y="1747762"/>
                <a:ext cx="936104" cy="639864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4" name="CuadroTexto 133"/>
              <p:cNvSpPr txBox="1"/>
              <p:nvPr/>
            </p:nvSpPr>
            <p:spPr>
              <a:xfrm>
                <a:off x="4309841" y="1895601"/>
                <a:ext cx="694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¿Accede al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Hardware del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dispositivo?</a:t>
                </a:r>
              </a:p>
            </p:txBody>
          </p:sp>
        </p:grpSp>
        <p:grpSp>
          <p:nvGrpSpPr>
            <p:cNvPr id="31" name="Grupo 30"/>
            <p:cNvGrpSpPr/>
            <p:nvPr/>
          </p:nvGrpSpPr>
          <p:grpSpPr>
            <a:xfrm>
              <a:off x="3755747" y="3487538"/>
              <a:ext cx="740675" cy="506280"/>
              <a:chOff x="4280809" y="1800930"/>
              <a:chExt cx="740675" cy="506280"/>
            </a:xfrm>
          </p:grpSpPr>
          <p:sp>
            <p:nvSpPr>
              <p:cNvPr id="131" name="Rombo 130"/>
              <p:cNvSpPr/>
              <p:nvPr/>
            </p:nvSpPr>
            <p:spPr>
              <a:xfrm>
                <a:off x="4280809" y="1800930"/>
                <a:ext cx="740675" cy="506280"/>
              </a:xfrm>
              <a:prstGeom prst="diamond">
                <a:avLst/>
              </a:prstGeom>
              <a:solidFill>
                <a:srgbClr val="13B5C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2" name="CuadroTexto 131"/>
              <p:cNvSpPr txBox="1"/>
              <p:nvPr/>
            </p:nvSpPr>
            <p:spPr>
              <a:xfrm>
                <a:off x="4345106" y="1860597"/>
                <a:ext cx="623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¿Se desea</a:t>
                </a:r>
              </a:p>
              <a:p>
                <a:pPr algn="ctr"/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Publicar en </a:t>
                </a:r>
              </a:p>
              <a:p>
                <a:pPr algn="ctr"/>
                <a:r>
                  <a:rPr lang="es-ES" sz="500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AppStore</a:t>
                </a:r>
                <a:r>
                  <a: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?</a:t>
                </a: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1834087" y="2013399"/>
              <a:ext cx="738774" cy="302688"/>
              <a:chOff x="3401179" y="1439988"/>
              <a:chExt cx="738774" cy="302688"/>
            </a:xfrm>
          </p:grpSpPr>
          <p:sp>
            <p:nvSpPr>
              <p:cNvPr id="126" name="Rectángulo redondeado 125"/>
              <p:cNvSpPr/>
              <p:nvPr/>
            </p:nvSpPr>
            <p:spPr>
              <a:xfrm>
                <a:off x="3480919" y="1439988"/>
                <a:ext cx="659034" cy="302688"/>
              </a:xfrm>
              <a:prstGeom prst="roundRect">
                <a:avLst>
                  <a:gd name="adj" fmla="val 50000"/>
                </a:avLst>
              </a:prstGeom>
              <a:solidFill>
                <a:srgbClr val="69757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7" name="CuadroTexto 126"/>
              <p:cNvSpPr txBox="1"/>
              <p:nvPr/>
            </p:nvSpPr>
            <p:spPr>
              <a:xfrm>
                <a:off x="3401179" y="1470180"/>
                <a:ext cx="513282" cy="215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Nativa</a:t>
                </a:r>
              </a:p>
            </p:txBody>
          </p:sp>
          <p:grpSp>
            <p:nvGrpSpPr>
              <p:cNvPr id="128" name="Grupo 127"/>
              <p:cNvGrpSpPr/>
              <p:nvPr/>
            </p:nvGrpSpPr>
            <p:grpSpPr>
              <a:xfrm>
                <a:off x="3901519" y="1497358"/>
                <a:ext cx="199153" cy="199153"/>
                <a:chOff x="3901519" y="1497358"/>
                <a:chExt cx="199153" cy="199153"/>
              </a:xfrm>
            </p:grpSpPr>
            <p:sp>
              <p:nvSpPr>
                <p:cNvPr id="129" name="Elipse 128"/>
                <p:cNvSpPr/>
                <p:nvPr/>
              </p:nvSpPr>
              <p:spPr>
                <a:xfrm>
                  <a:off x="3901519" y="149735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130" name="Imagen 12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21" t="36424" r="76600" b="37132"/>
                <a:stretch/>
              </p:blipFill>
              <p:spPr>
                <a:xfrm>
                  <a:off x="3936358" y="1538422"/>
                  <a:ext cx="118045" cy="11804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" name="Grupo 32"/>
            <p:cNvGrpSpPr/>
            <p:nvPr/>
          </p:nvGrpSpPr>
          <p:grpSpPr>
            <a:xfrm>
              <a:off x="5858355" y="4266219"/>
              <a:ext cx="693290" cy="317306"/>
              <a:chOff x="4321233" y="1500528"/>
              <a:chExt cx="693290" cy="317306"/>
            </a:xfrm>
          </p:grpSpPr>
          <p:grpSp>
            <p:nvGrpSpPr>
              <p:cNvPr id="121" name="Grupo 120"/>
              <p:cNvGrpSpPr/>
              <p:nvPr/>
            </p:nvGrpSpPr>
            <p:grpSpPr>
              <a:xfrm>
                <a:off x="4321233" y="1500528"/>
                <a:ext cx="693290" cy="317306"/>
                <a:chOff x="3446663" y="1524883"/>
                <a:chExt cx="693290" cy="317306"/>
              </a:xfrm>
            </p:grpSpPr>
            <p:sp>
              <p:nvSpPr>
                <p:cNvPr id="123" name="Rectángulo redondeado 122"/>
                <p:cNvSpPr/>
                <p:nvPr/>
              </p:nvSpPr>
              <p:spPr>
                <a:xfrm>
                  <a:off x="3480919" y="1528888"/>
                  <a:ext cx="659034" cy="302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97574"/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24" name="CuadroTexto 123"/>
                <p:cNvSpPr txBox="1"/>
                <p:nvPr/>
              </p:nvSpPr>
              <p:spPr>
                <a:xfrm>
                  <a:off x="3446663" y="1524883"/>
                  <a:ext cx="532780" cy="317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7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Nativa</a:t>
                  </a:r>
                </a:p>
                <a:p>
                  <a:r>
                    <a:rPr lang="es-ES" sz="500" dirty="0" err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Xamarin</a:t>
                  </a:r>
                  <a:endPara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25" name="Elipse 124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22" name="Imagen 121"/>
              <p:cNvPicPr>
                <a:picLocks noChangeAspect="1"/>
              </p:cNvPicPr>
              <p:nvPr/>
            </p:nvPicPr>
            <p:blipFill rotWithShape="1">
              <a:blip r:embed="rId2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" r="64734"/>
              <a:stretch/>
            </p:blipFill>
            <p:spPr>
              <a:xfrm>
                <a:off x="4794277" y="1518680"/>
                <a:ext cx="183014" cy="266096"/>
              </a:xfrm>
              <a:prstGeom prst="rect">
                <a:avLst/>
              </a:prstGeom>
            </p:spPr>
          </p:pic>
        </p:grpSp>
        <p:grpSp>
          <p:nvGrpSpPr>
            <p:cNvPr id="34" name="Grupo 33"/>
            <p:cNvGrpSpPr/>
            <p:nvPr/>
          </p:nvGrpSpPr>
          <p:grpSpPr>
            <a:xfrm>
              <a:off x="753774" y="4402921"/>
              <a:ext cx="703702" cy="302688"/>
              <a:chOff x="3498324" y="2109054"/>
              <a:chExt cx="703702" cy="302688"/>
            </a:xfrm>
          </p:grpSpPr>
          <p:grpSp>
            <p:nvGrpSpPr>
              <p:cNvPr id="116" name="Grupo 115"/>
              <p:cNvGrpSpPr/>
              <p:nvPr/>
            </p:nvGrpSpPr>
            <p:grpSpPr>
              <a:xfrm>
                <a:off x="3498324" y="2109054"/>
                <a:ext cx="703702" cy="302688"/>
                <a:chOff x="3436251" y="1528888"/>
                <a:chExt cx="703702" cy="302688"/>
              </a:xfrm>
            </p:grpSpPr>
            <p:sp>
              <p:nvSpPr>
                <p:cNvPr id="118" name="Rectángulo redondeado 117"/>
                <p:cNvSpPr/>
                <p:nvPr/>
              </p:nvSpPr>
              <p:spPr>
                <a:xfrm>
                  <a:off x="3480919" y="1528888"/>
                  <a:ext cx="659034" cy="302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97574"/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9" name="CuadroTexto 118"/>
                <p:cNvSpPr txBox="1"/>
                <p:nvPr/>
              </p:nvSpPr>
              <p:spPr>
                <a:xfrm>
                  <a:off x="3436251" y="1565795"/>
                  <a:ext cx="556404" cy="229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7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Híbrida</a:t>
                  </a:r>
                </a:p>
              </p:txBody>
            </p:sp>
            <p:sp>
              <p:nvSpPr>
                <p:cNvPr id="120" name="Elipse 119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17" name="Imagen 116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6499" y="2192981"/>
                <a:ext cx="133338" cy="133338"/>
              </a:xfrm>
              <a:prstGeom prst="rect">
                <a:avLst/>
              </a:prstGeom>
            </p:spPr>
          </p:pic>
        </p:grpSp>
        <p:grpSp>
          <p:nvGrpSpPr>
            <p:cNvPr id="35" name="Grupo 34"/>
            <p:cNvGrpSpPr/>
            <p:nvPr/>
          </p:nvGrpSpPr>
          <p:grpSpPr>
            <a:xfrm>
              <a:off x="4641569" y="3594641"/>
              <a:ext cx="659034" cy="302688"/>
              <a:chOff x="4404150" y="2066236"/>
              <a:chExt cx="659034" cy="302688"/>
            </a:xfrm>
          </p:grpSpPr>
          <p:grpSp>
            <p:nvGrpSpPr>
              <p:cNvPr id="111" name="Grupo 110"/>
              <p:cNvGrpSpPr/>
              <p:nvPr/>
            </p:nvGrpSpPr>
            <p:grpSpPr>
              <a:xfrm>
                <a:off x="4404150" y="2066236"/>
                <a:ext cx="659034" cy="302688"/>
                <a:chOff x="3480919" y="1528888"/>
                <a:chExt cx="659034" cy="302688"/>
              </a:xfrm>
            </p:grpSpPr>
            <p:sp>
              <p:nvSpPr>
                <p:cNvPr id="113" name="Rectángulo redondeado 112"/>
                <p:cNvSpPr/>
                <p:nvPr/>
              </p:nvSpPr>
              <p:spPr>
                <a:xfrm>
                  <a:off x="3480919" y="1528888"/>
                  <a:ext cx="659034" cy="302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97574"/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4" name="CuadroTexto 113"/>
                <p:cNvSpPr txBox="1"/>
                <p:nvPr/>
              </p:nvSpPr>
              <p:spPr>
                <a:xfrm>
                  <a:off x="3482766" y="1565795"/>
                  <a:ext cx="441924" cy="229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7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Web</a:t>
                  </a:r>
                </a:p>
              </p:txBody>
            </p:sp>
            <p:sp>
              <p:nvSpPr>
                <p:cNvPr id="115" name="Elipse 114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12" name="Imagen 111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861463" y="2153053"/>
                <a:ext cx="131231" cy="131231"/>
              </a:xfrm>
              <a:prstGeom prst="rect">
                <a:avLst/>
              </a:prstGeom>
            </p:spPr>
          </p:pic>
        </p:grpSp>
        <p:grpSp>
          <p:nvGrpSpPr>
            <p:cNvPr id="36" name="Grupo 35"/>
            <p:cNvGrpSpPr/>
            <p:nvPr/>
          </p:nvGrpSpPr>
          <p:grpSpPr>
            <a:xfrm>
              <a:off x="6951348" y="2879962"/>
              <a:ext cx="659034" cy="302688"/>
              <a:chOff x="4404150" y="2066236"/>
              <a:chExt cx="659034" cy="302688"/>
            </a:xfrm>
          </p:grpSpPr>
          <p:grpSp>
            <p:nvGrpSpPr>
              <p:cNvPr id="106" name="Grupo 105"/>
              <p:cNvGrpSpPr/>
              <p:nvPr/>
            </p:nvGrpSpPr>
            <p:grpSpPr>
              <a:xfrm>
                <a:off x="4404150" y="2066236"/>
                <a:ext cx="659034" cy="302688"/>
                <a:chOff x="3480919" y="1528888"/>
                <a:chExt cx="659034" cy="302688"/>
              </a:xfrm>
            </p:grpSpPr>
            <p:sp>
              <p:nvSpPr>
                <p:cNvPr id="108" name="Rectángulo redondeado 107"/>
                <p:cNvSpPr/>
                <p:nvPr/>
              </p:nvSpPr>
              <p:spPr>
                <a:xfrm>
                  <a:off x="3480919" y="1528888"/>
                  <a:ext cx="659034" cy="302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97574"/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9" name="CuadroTexto 108"/>
                <p:cNvSpPr txBox="1"/>
                <p:nvPr/>
              </p:nvSpPr>
              <p:spPr>
                <a:xfrm>
                  <a:off x="3489411" y="1572510"/>
                  <a:ext cx="441924" cy="229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7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Web</a:t>
                  </a:r>
                </a:p>
              </p:txBody>
            </p:sp>
            <p:sp>
              <p:nvSpPr>
                <p:cNvPr id="110" name="Elipse 109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7" name="Imagen 106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861463" y="2153053"/>
                <a:ext cx="131231" cy="131231"/>
              </a:xfrm>
              <a:prstGeom prst="rect">
                <a:avLst/>
              </a:prstGeom>
            </p:spPr>
          </p:pic>
        </p:grpSp>
        <p:grpSp>
          <p:nvGrpSpPr>
            <p:cNvPr id="37" name="Grupo 36"/>
            <p:cNvGrpSpPr/>
            <p:nvPr/>
          </p:nvGrpSpPr>
          <p:grpSpPr>
            <a:xfrm>
              <a:off x="6918129" y="3642419"/>
              <a:ext cx="705549" cy="302688"/>
              <a:chOff x="3434404" y="1528888"/>
              <a:chExt cx="705549" cy="302688"/>
            </a:xfrm>
          </p:grpSpPr>
          <p:sp>
            <p:nvSpPr>
              <p:cNvPr id="101" name="Rectángulo redondeado 100"/>
              <p:cNvSpPr/>
              <p:nvPr/>
            </p:nvSpPr>
            <p:spPr>
              <a:xfrm>
                <a:off x="3480919" y="1528888"/>
                <a:ext cx="659034" cy="302688"/>
              </a:xfrm>
              <a:prstGeom prst="roundRect">
                <a:avLst>
                  <a:gd name="adj" fmla="val 50000"/>
                </a:avLst>
              </a:prstGeom>
              <a:solidFill>
                <a:srgbClr val="697574"/>
              </a:solidFill>
              <a:ln w="15875"/>
              <a:effectLst>
                <a:outerShdw blurRad="381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" name="CuadroTexto 101"/>
              <p:cNvSpPr txBox="1"/>
              <p:nvPr/>
            </p:nvSpPr>
            <p:spPr>
              <a:xfrm>
                <a:off x="3434404" y="1565795"/>
                <a:ext cx="532780" cy="229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7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Nativa</a:t>
                </a:r>
              </a:p>
            </p:txBody>
          </p:sp>
          <p:grpSp>
            <p:nvGrpSpPr>
              <p:cNvPr id="103" name="Grupo 102"/>
              <p:cNvGrpSpPr/>
              <p:nvPr/>
            </p:nvGrpSpPr>
            <p:grpSpPr>
              <a:xfrm>
                <a:off x="3901519" y="1579908"/>
                <a:ext cx="199153" cy="199153"/>
                <a:chOff x="3901519" y="1579908"/>
                <a:chExt cx="199153" cy="199153"/>
              </a:xfrm>
            </p:grpSpPr>
            <p:sp>
              <p:nvSpPr>
                <p:cNvPr id="104" name="Elipse 103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105" name="Imagen 10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21" t="36424" r="76600" b="37132"/>
                <a:stretch/>
              </p:blipFill>
              <p:spPr>
                <a:xfrm>
                  <a:off x="3936358" y="1620972"/>
                  <a:ext cx="118045" cy="11804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8" name="Grupo 37"/>
            <p:cNvGrpSpPr/>
            <p:nvPr/>
          </p:nvGrpSpPr>
          <p:grpSpPr>
            <a:xfrm>
              <a:off x="1947692" y="4396206"/>
              <a:ext cx="686645" cy="317306"/>
              <a:chOff x="4327878" y="1493813"/>
              <a:chExt cx="686645" cy="317306"/>
            </a:xfrm>
          </p:grpSpPr>
          <p:grpSp>
            <p:nvGrpSpPr>
              <p:cNvPr id="96" name="Grupo 95"/>
              <p:cNvGrpSpPr/>
              <p:nvPr/>
            </p:nvGrpSpPr>
            <p:grpSpPr>
              <a:xfrm>
                <a:off x="4327878" y="1493813"/>
                <a:ext cx="686645" cy="317306"/>
                <a:chOff x="3453308" y="1518168"/>
                <a:chExt cx="686645" cy="317306"/>
              </a:xfrm>
            </p:grpSpPr>
            <p:sp>
              <p:nvSpPr>
                <p:cNvPr id="98" name="Rectángulo redondeado 97"/>
                <p:cNvSpPr/>
                <p:nvPr/>
              </p:nvSpPr>
              <p:spPr>
                <a:xfrm>
                  <a:off x="3480919" y="1528888"/>
                  <a:ext cx="659034" cy="302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97574"/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9" name="CuadroTexto 98"/>
                <p:cNvSpPr txBox="1"/>
                <p:nvPr/>
              </p:nvSpPr>
              <p:spPr>
                <a:xfrm>
                  <a:off x="3453308" y="1518168"/>
                  <a:ext cx="532780" cy="317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7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Nativa</a:t>
                  </a:r>
                </a:p>
                <a:p>
                  <a:r>
                    <a:rPr lang="es-ES" sz="500" dirty="0" err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Xamarin</a:t>
                  </a:r>
                  <a:endParaRPr lang="es-ES" sz="500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0" name="Elipse 99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97" name="Imagen 96"/>
              <p:cNvPicPr>
                <a:picLocks noChangeAspect="1"/>
              </p:cNvPicPr>
              <p:nvPr/>
            </p:nvPicPr>
            <p:blipFill rotWithShape="1">
              <a:blip r:embed="rId2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" r="64734"/>
              <a:stretch/>
            </p:blipFill>
            <p:spPr>
              <a:xfrm>
                <a:off x="4794277" y="1518680"/>
                <a:ext cx="183014" cy="266096"/>
              </a:xfrm>
              <a:prstGeom prst="rect">
                <a:avLst/>
              </a:prstGeom>
            </p:spPr>
          </p:pic>
        </p:grpSp>
        <p:grpSp>
          <p:nvGrpSpPr>
            <p:cNvPr id="39" name="Grupo 38"/>
            <p:cNvGrpSpPr/>
            <p:nvPr/>
          </p:nvGrpSpPr>
          <p:grpSpPr>
            <a:xfrm>
              <a:off x="3777494" y="4244950"/>
              <a:ext cx="710347" cy="302688"/>
              <a:chOff x="3491679" y="2109054"/>
              <a:chExt cx="710347" cy="302688"/>
            </a:xfrm>
          </p:grpSpPr>
          <p:grpSp>
            <p:nvGrpSpPr>
              <p:cNvPr id="91" name="Grupo 90"/>
              <p:cNvGrpSpPr/>
              <p:nvPr/>
            </p:nvGrpSpPr>
            <p:grpSpPr>
              <a:xfrm>
                <a:off x="3491679" y="2109054"/>
                <a:ext cx="710347" cy="302688"/>
                <a:chOff x="3429606" y="1528888"/>
                <a:chExt cx="710347" cy="302688"/>
              </a:xfrm>
            </p:grpSpPr>
            <p:sp>
              <p:nvSpPr>
                <p:cNvPr id="93" name="Rectángulo redondeado 92"/>
                <p:cNvSpPr/>
                <p:nvPr/>
              </p:nvSpPr>
              <p:spPr>
                <a:xfrm>
                  <a:off x="3480919" y="1528888"/>
                  <a:ext cx="659034" cy="302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97574"/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4" name="CuadroTexto 93"/>
                <p:cNvSpPr txBox="1"/>
                <p:nvPr/>
              </p:nvSpPr>
              <p:spPr>
                <a:xfrm>
                  <a:off x="3429606" y="1572510"/>
                  <a:ext cx="556404" cy="229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7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Híbrida</a:t>
                  </a:r>
                </a:p>
              </p:txBody>
            </p:sp>
            <p:sp>
              <p:nvSpPr>
                <p:cNvPr id="95" name="Elipse 94"/>
                <p:cNvSpPr/>
                <p:nvPr/>
              </p:nvSpPr>
              <p:spPr>
                <a:xfrm>
                  <a:off x="3901519" y="1579908"/>
                  <a:ext cx="199153" cy="199153"/>
                </a:xfrm>
                <a:prstGeom prst="ellipse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92" name="Imagen 91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6499" y="2192981"/>
                <a:ext cx="133338" cy="133338"/>
              </a:xfrm>
              <a:prstGeom prst="rect">
                <a:avLst/>
              </a:prstGeom>
            </p:spPr>
          </p:pic>
        </p:grpSp>
        <p:sp>
          <p:nvSpPr>
            <p:cNvPr id="40" name="Flecha derecha 39"/>
            <p:cNvSpPr/>
            <p:nvPr/>
          </p:nvSpPr>
          <p:spPr>
            <a:xfrm rot="5400000">
              <a:off x="1037471" y="1687844"/>
              <a:ext cx="185777" cy="107860"/>
            </a:xfrm>
            <a:prstGeom prst="rightArrow">
              <a:avLst/>
            </a:prstGeom>
            <a:solidFill>
              <a:srgbClr val="13B5C4"/>
            </a:solidFill>
            <a:ln w="6350"/>
            <a:effectLst>
              <a:outerShdw blurRad="381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</a:endParaRPr>
            </a:p>
          </p:txBody>
        </p:sp>
        <p:grpSp>
          <p:nvGrpSpPr>
            <p:cNvPr id="41" name="Grupo 40"/>
            <p:cNvGrpSpPr/>
            <p:nvPr/>
          </p:nvGrpSpPr>
          <p:grpSpPr>
            <a:xfrm>
              <a:off x="842251" y="1041208"/>
              <a:ext cx="845946" cy="645836"/>
              <a:chOff x="2856192" y="1041207"/>
              <a:chExt cx="845946" cy="645836"/>
            </a:xfrm>
          </p:grpSpPr>
          <p:pic>
            <p:nvPicPr>
              <p:cNvPr id="87" name="Imagen 8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18" r="17849"/>
              <a:stretch/>
            </p:blipFill>
            <p:spPr>
              <a:xfrm flipH="1">
                <a:off x="3275856" y="1041207"/>
                <a:ext cx="426282" cy="354653"/>
              </a:xfrm>
              <a:prstGeom prst="rect">
                <a:avLst/>
              </a:prstGeom>
            </p:spPr>
          </p:pic>
          <p:grpSp>
            <p:nvGrpSpPr>
              <p:cNvPr id="88" name="Grupo 87"/>
              <p:cNvGrpSpPr/>
              <p:nvPr/>
            </p:nvGrpSpPr>
            <p:grpSpPr>
              <a:xfrm>
                <a:off x="2856192" y="1237220"/>
                <a:ext cx="583661" cy="449823"/>
                <a:chOff x="2856192" y="1237220"/>
                <a:chExt cx="583661" cy="449823"/>
              </a:xfrm>
            </p:grpSpPr>
            <p:sp>
              <p:nvSpPr>
                <p:cNvPr id="89" name="Elipse 88"/>
                <p:cNvSpPr/>
                <p:nvPr/>
              </p:nvSpPr>
              <p:spPr>
                <a:xfrm>
                  <a:off x="2920649" y="1237220"/>
                  <a:ext cx="449823" cy="449823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5875"/>
                <a:effectLst>
                  <a:outerShdw blurRad="38100" sx="102000" sy="102000" algn="ctr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0" name="CuadroTexto 89"/>
                <p:cNvSpPr txBox="1"/>
                <p:nvPr/>
              </p:nvSpPr>
              <p:spPr>
                <a:xfrm>
                  <a:off x="2856192" y="1308293"/>
                  <a:ext cx="583661" cy="317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</a:rPr>
                    <a:t>Quiero</a:t>
                  </a:r>
                </a:p>
                <a:p>
                  <a:pPr algn="ctr"/>
                  <a:r>
                    <a:rPr lang="es-ES" sz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</a:rPr>
                    <a:t>una App</a:t>
                  </a:r>
                </a:p>
              </p:txBody>
            </p:sp>
          </p:grpSp>
        </p:grpSp>
        <p:grpSp>
          <p:nvGrpSpPr>
            <p:cNvPr id="42" name="Grupo 41"/>
            <p:cNvGrpSpPr/>
            <p:nvPr/>
          </p:nvGrpSpPr>
          <p:grpSpPr>
            <a:xfrm>
              <a:off x="994224" y="2389786"/>
              <a:ext cx="239168" cy="184666"/>
              <a:chOff x="1362774" y="2552952"/>
              <a:chExt cx="239168" cy="184666"/>
            </a:xfrm>
          </p:grpSpPr>
          <p:sp>
            <p:nvSpPr>
              <p:cNvPr id="85" name="Elipse 84"/>
              <p:cNvSpPr/>
              <p:nvPr/>
            </p:nvSpPr>
            <p:spPr>
              <a:xfrm>
                <a:off x="1428403" y="25861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" name="CuadroTexto 85"/>
              <p:cNvSpPr txBox="1"/>
              <p:nvPr/>
            </p:nvSpPr>
            <p:spPr>
              <a:xfrm>
                <a:off x="1362774" y="2552952"/>
                <a:ext cx="2391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SI</a:t>
                </a:r>
              </a:p>
            </p:txBody>
          </p:sp>
        </p:grpSp>
        <p:grpSp>
          <p:nvGrpSpPr>
            <p:cNvPr id="43" name="Grupo 42"/>
            <p:cNvGrpSpPr/>
            <p:nvPr/>
          </p:nvGrpSpPr>
          <p:grpSpPr>
            <a:xfrm>
              <a:off x="999625" y="3213038"/>
              <a:ext cx="239168" cy="184666"/>
              <a:chOff x="1362774" y="2635137"/>
              <a:chExt cx="239168" cy="184666"/>
            </a:xfrm>
          </p:grpSpPr>
          <p:sp>
            <p:nvSpPr>
              <p:cNvPr id="83" name="Elipse 82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CuadroTexto 83"/>
              <p:cNvSpPr txBox="1"/>
              <p:nvPr/>
            </p:nvSpPr>
            <p:spPr>
              <a:xfrm>
                <a:off x="1362774" y="2635137"/>
                <a:ext cx="2391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SI</a:t>
                </a:r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>
              <a:off x="991985" y="4088658"/>
              <a:ext cx="239168" cy="184666"/>
              <a:chOff x="1362774" y="2641852"/>
              <a:chExt cx="239168" cy="184666"/>
            </a:xfrm>
          </p:grpSpPr>
          <p:sp>
            <p:nvSpPr>
              <p:cNvPr id="81" name="Elipse 80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CuadroTexto 81"/>
              <p:cNvSpPr txBox="1"/>
              <p:nvPr/>
            </p:nvSpPr>
            <p:spPr>
              <a:xfrm>
                <a:off x="1362774" y="2641852"/>
                <a:ext cx="2391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SI</a:t>
                </a:r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>
              <a:off x="1430853" y="2911879"/>
              <a:ext cx="327446" cy="193909"/>
              <a:chOff x="1337722" y="2648567"/>
              <a:chExt cx="327446" cy="193909"/>
            </a:xfrm>
          </p:grpSpPr>
          <p:sp>
            <p:nvSpPr>
              <p:cNvPr id="79" name="Elipse 78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" name="CuadroTexto 79"/>
              <p:cNvSpPr txBox="1"/>
              <p:nvPr/>
            </p:nvSpPr>
            <p:spPr>
              <a:xfrm>
                <a:off x="1337722" y="2648567"/>
                <a:ext cx="327446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</a:p>
            </p:txBody>
          </p:sp>
        </p:grpSp>
        <p:grpSp>
          <p:nvGrpSpPr>
            <p:cNvPr id="46" name="Grupo 45"/>
            <p:cNvGrpSpPr/>
            <p:nvPr/>
          </p:nvGrpSpPr>
          <p:grpSpPr>
            <a:xfrm>
              <a:off x="1433393" y="3723020"/>
              <a:ext cx="327446" cy="193909"/>
              <a:chOff x="1337722" y="2641852"/>
              <a:chExt cx="327446" cy="193909"/>
            </a:xfrm>
          </p:grpSpPr>
          <p:sp>
            <p:nvSpPr>
              <p:cNvPr id="77" name="Elipse 76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" name="CuadroTexto 77"/>
              <p:cNvSpPr txBox="1"/>
              <p:nvPr/>
            </p:nvSpPr>
            <p:spPr>
              <a:xfrm>
                <a:off x="1337722" y="2641852"/>
                <a:ext cx="327446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>
              <a:off x="2161270" y="4065696"/>
              <a:ext cx="239168" cy="184666"/>
              <a:chOff x="1362774" y="2635137"/>
              <a:chExt cx="239168" cy="184666"/>
            </a:xfrm>
          </p:grpSpPr>
          <p:sp>
            <p:nvSpPr>
              <p:cNvPr id="75" name="Elipse 74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" name="CuadroTexto 75"/>
              <p:cNvSpPr txBox="1"/>
              <p:nvPr/>
            </p:nvSpPr>
            <p:spPr>
              <a:xfrm>
                <a:off x="1362774" y="2635137"/>
                <a:ext cx="2391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SI</a:t>
                </a:r>
              </a:p>
            </p:txBody>
          </p:sp>
        </p:grpSp>
        <p:grpSp>
          <p:nvGrpSpPr>
            <p:cNvPr id="48" name="Grupo 47"/>
            <p:cNvGrpSpPr/>
            <p:nvPr/>
          </p:nvGrpSpPr>
          <p:grpSpPr>
            <a:xfrm>
              <a:off x="2562898" y="3729758"/>
              <a:ext cx="327446" cy="193909"/>
              <a:chOff x="1337722" y="2641852"/>
              <a:chExt cx="327446" cy="193909"/>
            </a:xfrm>
          </p:grpSpPr>
          <p:sp>
            <p:nvSpPr>
              <p:cNvPr id="73" name="Elipse 72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" name="CuadroTexto 73"/>
              <p:cNvSpPr txBox="1"/>
              <p:nvPr/>
            </p:nvSpPr>
            <p:spPr>
              <a:xfrm>
                <a:off x="1337722" y="2641852"/>
                <a:ext cx="327446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</a:p>
            </p:txBody>
          </p:sp>
        </p:grpSp>
        <p:grpSp>
          <p:nvGrpSpPr>
            <p:cNvPr id="49" name="Grupo 48"/>
            <p:cNvGrpSpPr/>
            <p:nvPr/>
          </p:nvGrpSpPr>
          <p:grpSpPr>
            <a:xfrm>
              <a:off x="1458872" y="2059488"/>
              <a:ext cx="327446" cy="193909"/>
              <a:chOff x="1340957" y="2555114"/>
              <a:chExt cx="327446" cy="193909"/>
            </a:xfrm>
          </p:grpSpPr>
          <p:sp>
            <p:nvSpPr>
              <p:cNvPr id="71" name="Elipse 70"/>
              <p:cNvSpPr/>
              <p:nvPr/>
            </p:nvSpPr>
            <p:spPr>
              <a:xfrm>
                <a:off x="1434753" y="25861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" name="CuadroTexto 71"/>
              <p:cNvSpPr txBox="1"/>
              <p:nvPr/>
            </p:nvSpPr>
            <p:spPr>
              <a:xfrm>
                <a:off x="1340957" y="2555114"/>
                <a:ext cx="327446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</a:p>
            </p:txBody>
          </p:sp>
        </p:grpSp>
        <p:grpSp>
          <p:nvGrpSpPr>
            <p:cNvPr id="50" name="Grupo 49"/>
            <p:cNvGrpSpPr/>
            <p:nvPr/>
          </p:nvGrpSpPr>
          <p:grpSpPr>
            <a:xfrm>
              <a:off x="4002242" y="3862010"/>
              <a:ext cx="239168" cy="184666"/>
              <a:chOff x="1362774" y="2635137"/>
              <a:chExt cx="239168" cy="184666"/>
            </a:xfrm>
          </p:grpSpPr>
          <p:sp>
            <p:nvSpPr>
              <p:cNvPr id="69" name="Elipse 68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CuadroTexto 69"/>
              <p:cNvSpPr txBox="1"/>
              <p:nvPr/>
            </p:nvSpPr>
            <p:spPr>
              <a:xfrm>
                <a:off x="1362774" y="2635137"/>
                <a:ext cx="2391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SI</a:t>
                </a:r>
              </a:p>
            </p:txBody>
          </p:sp>
        </p:grpSp>
        <p:grpSp>
          <p:nvGrpSpPr>
            <p:cNvPr id="51" name="Grupo 50"/>
            <p:cNvGrpSpPr/>
            <p:nvPr/>
          </p:nvGrpSpPr>
          <p:grpSpPr>
            <a:xfrm>
              <a:off x="4286407" y="3641754"/>
              <a:ext cx="327446" cy="193909"/>
              <a:chOff x="1333416" y="2641852"/>
              <a:chExt cx="327446" cy="193909"/>
            </a:xfrm>
          </p:grpSpPr>
          <p:sp>
            <p:nvSpPr>
              <p:cNvPr id="67" name="Elipse 66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CuadroTexto 67"/>
              <p:cNvSpPr txBox="1"/>
              <p:nvPr/>
            </p:nvSpPr>
            <p:spPr>
              <a:xfrm>
                <a:off x="1333416" y="2641852"/>
                <a:ext cx="327446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  <a:endParaRPr lang="es-ES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2" name="Grupo 51"/>
            <p:cNvGrpSpPr/>
            <p:nvPr/>
          </p:nvGrpSpPr>
          <p:grpSpPr>
            <a:xfrm>
              <a:off x="6040540" y="3964600"/>
              <a:ext cx="239168" cy="184666"/>
              <a:chOff x="1362774" y="2635137"/>
              <a:chExt cx="239168" cy="184666"/>
            </a:xfrm>
          </p:grpSpPr>
          <p:sp>
            <p:nvSpPr>
              <p:cNvPr id="65" name="Elipse 64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CuadroTexto 65"/>
              <p:cNvSpPr txBox="1"/>
              <p:nvPr/>
            </p:nvSpPr>
            <p:spPr>
              <a:xfrm>
                <a:off x="1362774" y="2635137"/>
                <a:ext cx="2391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SI</a:t>
                </a:r>
              </a:p>
            </p:txBody>
          </p:sp>
        </p:grpSp>
        <p:grpSp>
          <p:nvGrpSpPr>
            <p:cNvPr id="53" name="Grupo 52"/>
            <p:cNvGrpSpPr/>
            <p:nvPr/>
          </p:nvGrpSpPr>
          <p:grpSpPr>
            <a:xfrm>
              <a:off x="6083052" y="3181860"/>
              <a:ext cx="239168" cy="184666"/>
              <a:chOff x="1362774" y="2635137"/>
              <a:chExt cx="239168" cy="184666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CuadroTexto 63"/>
              <p:cNvSpPr txBox="1"/>
              <p:nvPr/>
            </p:nvSpPr>
            <p:spPr>
              <a:xfrm>
                <a:off x="1362774" y="2635137"/>
                <a:ext cx="2391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SI</a:t>
                </a:r>
              </a:p>
            </p:txBody>
          </p:sp>
        </p:grpSp>
        <p:grpSp>
          <p:nvGrpSpPr>
            <p:cNvPr id="54" name="Grupo 53"/>
            <p:cNvGrpSpPr/>
            <p:nvPr/>
          </p:nvGrpSpPr>
          <p:grpSpPr>
            <a:xfrm>
              <a:off x="6443532" y="3700213"/>
              <a:ext cx="327446" cy="193909"/>
              <a:chOff x="1337055" y="2648567"/>
              <a:chExt cx="327446" cy="193909"/>
            </a:xfrm>
          </p:grpSpPr>
          <p:sp>
            <p:nvSpPr>
              <p:cNvPr id="61" name="Elipse 60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2" name="CuadroTexto 61"/>
              <p:cNvSpPr txBox="1"/>
              <p:nvPr/>
            </p:nvSpPr>
            <p:spPr>
              <a:xfrm>
                <a:off x="1337055" y="2648567"/>
                <a:ext cx="327446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</a:p>
            </p:txBody>
          </p:sp>
        </p:grpSp>
        <p:grpSp>
          <p:nvGrpSpPr>
            <p:cNvPr id="55" name="Grupo 54"/>
            <p:cNvGrpSpPr/>
            <p:nvPr/>
          </p:nvGrpSpPr>
          <p:grpSpPr>
            <a:xfrm>
              <a:off x="6483083" y="2919120"/>
              <a:ext cx="327447" cy="193909"/>
              <a:chOff x="1338325" y="2643487"/>
              <a:chExt cx="327447" cy="193909"/>
            </a:xfrm>
          </p:grpSpPr>
          <p:sp>
            <p:nvSpPr>
              <p:cNvPr id="59" name="Elipse 58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0" name="CuadroTexto 59"/>
              <p:cNvSpPr txBox="1"/>
              <p:nvPr/>
            </p:nvSpPr>
            <p:spPr>
              <a:xfrm>
                <a:off x="1338325" y="2643487"/>
                <a:ext cx="327447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</a:p>
            </p:txBody>
          </p:sp>
        </p:grpSp>
        <p:grpSp>
          <p:nvGrpSpPr>
            <p:cNvPr id="56" name="Grupo 55"/>
            <p:cNvGrpSpPr/>
            <p:nvPr/>
          </p:nvGrpSpPr>
          <p:grpSpPr>
            <a:xfrm>
              <a:off x="4420056" y="2924200"/>
              <a:ext cx="327446" cy="193909"/>
              <a:chOff x="1337722" y="2648567"/>
              <a:chExt cx="327446" cy="193909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1428403" y="2675052"/>
                <a:ext cx="129284" cy="1292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8" name="CuadroTexto 57"/>
              <p:cNvSpPr txBox="1"/>
              <p:nvPr/>
            </p:nvSpPr>
            <p:spPr>
              <a:xfrm>
                <a:off x="1337722" y="2648567"/>
                <a:ext cx="327446" cy="19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NO</a:t>
                </a:r>
                <a:endParaRPr lang="es-ES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01" name="Rectángulo 200"/>
          <p:cNvSpPr/>
          <p:nvPr/>
        </p:nvSpPr>
        <p:spPr>
          <a:xfrm>
            <a:off x="6181792" y="1394922"/>
            <a:ext cx="2364331" cy="1355285"/>
          </a:xfrm>
          <a:prstGeom prst="rect">
            <a:avLst/>
          </a:prstGeom>
          <a:noFill/>
          <a:ln w="6350">
            <a:solidFill>
              <a:srgbClr val="4D555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93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/>
              <a:t>Movilidad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Algunas Apps desarrollados por Grupo ICA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409926" y="156241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Century Gothic" panose="020B0502020202020204" pitchFamily="34" charset="0"/>
              </a:rPr>
              <a:t>App OTIS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714392" y="1562414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>
                <a:latin typeface="Century Gothic" panose="020B0502020202020204" pitchFamily="34" charset="0"/>
              </a:rPr>
              <a:t>Xamarin</a:t>
            </a:r>
            <a:endParaRPr lang="es-ES" sz="900" b="1" dirty="0">
              <a:latin typeface="Century Gothic" panose="020B0502020202020204" pitchFamily="34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3409926" y="1586187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5651910" y="1567177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3409926" y="2147479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Century Gothic" panose="020B0502020202020204" pitchFamily="34" charset="0"/>
              </a:rPr>
              <a:t>App Dependencia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714392" y="2120192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>
                <a:latin typeface="Century Gothic" panose="020B0502020202020204" pitchFamily="34" charset="0"/>
              </a:rPr>
              <a:t>Xamarin</a:t>
            </a:r>
            <a:endParaRPr lang="es-ES" sz="900" b="1" dirty="0">
              <a:latin typeface="Century Gothic" panose="020B0502020202020204" pitchFamily="34" charset="0"/>
            </a:endParaRPr>
          </a:p>
        </p:txBody>
      </p:sp>
      <p:cxnSp>
        <p:nvCxnSpPr>
          <p:cNvPr id="29" name="Conector recto 28"/>
          <p:cNvCxnSpPr/>
          <p:nvPr/>
        </p:nvCxnSpPr>
        <p:spPr>
          <a:xfrm>
            <a:off x="3409926" y="214396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5651910" y="212495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3409926" y="2770593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Century Gothic" panose="020B0502020202020204" pitchFamily="34" charset="0"/>
              </a:rPr>
              <a:t>App Procomún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714392" y="2737252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>
                <a:latin typeface="Century Gothic" panose="020B0502020202020204" pitchFamily="34" charset="0"/>
              </a:rPr>
              <a:t>Xamarin</a:t>
            </a:r>
            <a:endParaRPr lang="es-ES" sz="900" b="1" dirty="0">
              <a:latin typeface="Century Gothic" panose="020B0502020202020204" pitchFamily="34" charset="0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3409926" y="276102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5651910" y="2742015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3409926" y="3310987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>
                <a:latin typeface="Century Gothic" panose="020B0502020202020204" pitchFamily="34" charset="0"/>
              </a:rPr>
              <a:t>Recruiting</a:t>
            </a:r>
            <a:r>
              <a:rPr lang="es-ES" sz="900" dirty="0">
                <a:latin typeface="Century Gothic" panose="020B0502020202020204" pitchFamily="34" charset="0"/>
              </a:rPr>
              <a:t> Erasmus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714392" y="3301461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>
                <a:latin typeface="Century Gothic" panose="020B0502020202020204" pitchFamily="34" charset="0"/>
              </a:rPr>
              <a:t>Xamarin</a:t>
            </a:r>
            <a:endParaRPr lang="es-ES" sz="900" b="1" dirty="0">
              <a:latin typeface="Century Gothic" panose="020B0502020202020204" pitchFamily="34" charset="0"/>
            </a:endParaRPr>
          </a:p>
        </p:txBody>
      </p:sp>
      <p:cxnSp>
        <p:nvCxnSpPr>
          <p:cNvPr id="39" name="Conector recto 38"/>
          <p:cNvCxnSpPr/>
          <p:nvPr/>
        </p:nvCxnSpPr>
        <p:spPr>
          <a:xfrm>
            <a:off x="3409926" y="3325234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5651910" y="3306224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/>
          <p:cNvSpPr txBox="1"/>
          <p:nvPr/>
        </p:nvSpPr>
        <p:spPr>
          <a:xfrm>
            <a:off x="3419662" y="3945245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Century Gothic" panose="020B0502020202020204" pitchFamily="34" charset="0"/>
              </a:rPr>
              <a:t>Patria Hispana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5724128" y="3889380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Xamarin</a:t>
            </a:r>
            <a:endParaRPr lang="es-ES" sz="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6" name="Conector recto 45"/>
          <p:cNvCxnSpPr/>
          <p:nvPr/>
        </p:nvCxnSpPr>
        <p:spPr>
          <a:xfrm>
            <a:off x="3419662" y="391315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5661646" y="3894143"/>
            <a:ext cx="0" cy="314781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/>
          <p:cNvGrpSpPr/>
          <p:nvPr/>
        </p:nvGrpSpPr>
        <p:grpSpPr>
          <a:xfrm>
            <a:off x="1592157" y="2802958"/>
            <a:ext cx="1654381" cy="252485"/>
            <a:chOff x="440239" y="2637456"/>
            <a:chExt cx="1654381" cy="252485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774" y="2637456"/>
              <a:ext cx="617846" cy="252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Imagen 7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39" y="2637456"/>
              <a:ext cx="1026663" cy="250962"/>
            </a:xfrm>
            <a:prstGeom prst="rect">
              <a:avLst/>
            </a:prstGeom>
          </p:spPr>
        </p:pic>
      </p:grpSp>
      <p:pic>
        <p:nvPicPr>
          <p:cNvPr id="74" name="Imagen 7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98" y="2143965"/>
            <a:ext cx="1003967" cy="334783"/>
          </a:xfrm>
          <a:prstGeom prst="rect">
            <a:avLst/>
          </a:prstGeom>
        </p:spPr>
      </p:pic>
      <p:pic>
        <p:nvPicPr>
          <p:cNvPr id="75" name="Imagen 7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01" y="1626681"/>
            <a:ext cx="549338" cy="250475"/>
          </a:xfrm>
          <a:prstGeom prst="rect">
            <a:avLst/>
          </a:prstGeom>
        </p:spPr>
      </p:pic>
      <p:pic>
        <p:nvPicPr>
          <p:cNvPr id="80" name="Imagen 7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77" y="3378130"/>
            <a:ext cx="726334" cy="194163"/>
          </a:xfrm>
          <a:prstGeom prst="rect">
            <a:avLst/>
          </a:prstGeom>
        </p:spPr>
      </p:pic>
      <p:pic>
        <p:nvPicPr>
          <p:cNvPr id="85" name="Imagen 8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8" y="3851184"/>
            <a:ext cx="534787" cy="3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13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Movilidad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62878" y="602079"/>
            <a:ext cx="8245070" cy="479821"/>
          </a:xfrm>
        </p:spPr>
        <p:txBody>
          <a:bodyPr/>
          <a:lstStyle/>
          <a:p>
            <a:r>
              <a:rPr lang="es-ES" dirty="0"/>
              <a:t>Algunas Apps desarrolladas por Grupo 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94" y="1188580"/>
            <a:ext cx="764473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8" y="1181064"/>
            <a:ext cx="764473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21" y="3783763"/>
            <a:ext cx="764473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94" y="2481409"/>
            <a:ext cx="764473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8" y="2481408"/>
            <a:ext cx="764473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8" y="3781752"/>
            <a:ext cx="764473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25" y="1188580"/>
            <a:ext cx="781428" cy="1230435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25" y="2481408"/>
            <a:ext cx="781428" cy="123043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96" y="2481408"/>
            <a:ext cx="786202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96" y="1181064"/>
            <a:ext cx="786202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25" y="3781752"/>
            <a:ext cx="786202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96" y="3781752"/>
            <a:ext cx="786202" cy="123795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78" y="1188624"/>
            <a:ext cx="765788" cy="1209055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94" y="1192987"/>
            <a:ext cx="764473" cy="1206978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97"/>
          <a:stretch/>
        </p:blipFill>
        <p:spPr>
          <a:xfrm>
            <a:off x="5339368" y="3733656"/>
            <a:ext cx="728635" cy="126696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69" y="2445581"/>
            <a:ext cx="738432" cy="1237575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61" y="2460760"/>
            <a:ext cx="774238" cy="122239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"/>
          <a:stretch/>
        </p:blipFill>
        <p:spPr>
          <a:xfrm>
            <a:off x="4529791" y="3722101"/>
            <a:ext cx="764473" cy="128805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82" y="1188580"/>
            <a:ext cx="691774" cy="1230435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98" y="1181063"/>
            <a:ext cx="684004" cy="1216615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00" y="3781751"/>
            <a:ext cx="685274" cy="1218873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29" y="3781751"/>
            <a:ext cx="685273" cy="1218873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22" y="2481408"/>
            <a:ext cx="704038" cy="1252248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29" y="2493132"/>
            <a:ext cx="691773" cy="123043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9291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E165A-05FA-41CE-B866-7D2F6A69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Arquitectura e Integración Digital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E8B3B2D9-02BE-4707-844D-22B6078975B9}"/>
              </a:ext>
            </a:extLst>
          </p:cNvPr>
          <p:cNvSpPr txBox="1">
            <a:spLocks/>
          </p:cNvSpPr>
          <p:nvPr/>
        </p:nvSpPr>
        <p:spPr>
          <a:xfrm>
            <a:off x="4180458" y="1076107"/>
            <a:ext cx="4128671" cy="97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/>
            <a:r>
              <a:rPr lang="es-ES" sz="1050" dirty="0"/>
              <a:t>Consultoría e implantación de arquitecturas tecnológicas: procesos, metodologías y herramientas del ciclo de vida del software (aplicaciones a medida y productos).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FE3DE6E-CEFA-4EC8-8547-B6EAC99A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801887"/>
            <a:ext cx="3199538" cy="1415874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77F3049D-7ECC-4937-9D2A-199E00A6E69F}"/>
              </a:ext>
            </a:extLst>
          </p:cNvPr>
          <p:cNvGrpSpPr/>
          <p:nvPr/>
        </p:nvGrpSpPr>
        <p:grpSpPr>
          <a:xfrm>
            <a:off x="2945527" y="2488869"/>
            <a:ext cx="5911394" cy="2572957"/>
            <a:chOff x="351183" y="1101435"/>
            <a:chExt cx="8534400" cy="4020566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D5BF27A2-9882-48AD-BDD8-62B1E2BBC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094" y="4252453"/>
              <a:ext cx="1111308" cy="738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 CuadroTexto">
              <a:extLst>
                <a:ext uri="{FF2B5EF4-FFF2-40B4-BE49-F238E27FC236}">
                  <a16:creationId xmlns:a16="http://schemas.microsoft.com/office/drawing/2014/main" id="{1CF34C9D-8FAA-48A1-AA34-AA417EC4FAE6}"/>
                </a:ext>
              </a:extLst>
            </p:cNvPr>
            <p:cNvSpPr txBox="1"/>
            <p:nvPr/>
          </p:nvSpPr>
          <p:spPr>
            <a:xfrm>
              <a:off x="351183" y="1101435"/>
              <a:ext cx="4114799" cy="1442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900" dirty="0">
                  <a:latin typeface="Century Gothic" panose="020B0502020202020204" pitchFamily="34" charset="0"/>
                </a:rPr>
                <a:t>Porque su objetivo fundamental es ayudar a una organización a generar productos y servicios software </a:t>
              </a:r>
              <a:r>
                <a:rPr lang="es-ES" sz="900" b="1" dirty="0">
                  <a:latin typeface="Century Gothic" panose="020B0502020202020204" pitchFamily="34" charset="0"/>
                </a:rPr>
                <a:t>más rápidamente</a:t>
              </a:r>
              <a:r>
                <a:rPr lang="es-ES" sz="900" dirty="0">
                  <a:latin typeface="Century Gothic" panose="020B0502020202020204" pitchFamily="34" charset="0"/>
                </a:rPr>
                <a:t>, de </a:t>
              </a:r>
              <a:r>
                <a:rPr lang="es-ES" sz="900" b="1" dirty="0">
                  <a:latin typeface="Century Gothic" panose="020B0502020202020204" pitchFamily="34" charset="0"/>
                </a:rPr>
                <a:t>mejor calidad </a:t>
              </a:r>
              <a:r>
                <a:rPr lang="es-ES" sz="900" dirty="0">
                  <a:latin typeface="Century Gothic" panose="020B0502020202020204" pitchFamily="34" charset="0"/>
                </a:rPr>
                <a:t>y a un </a:t>
              </a:r>
              <a:r>
                <a:rPr lang="es-ES" sz="900" b="1" dirty="0">
                  <a:latin typeface="Century Gothic" panose="020B0502020202020204" pitchFamily="34" charset="0"/>
                </a:rPr>
                <a:t>coste menor</a:t>
              </a:r>
              <a:r>
                <a:rPr lang="es-ES" sz="900" dirty="0">
                  <a:latin typeface="Century Gothic" panose="020B0502020202020204" pitchFamily="34" charset="0"/>
                </a:rPr>
                <a:t>. Aplicamos el ciclo de mejora continua (ciclo de Deming) al ciclo de vida completo de las aplicaciones.</a:t>
              </a:r>
            </a:p>
          </p:txBody>
        </p:sp>
        <p:sp>
          <p:nvSpPr>
            <p:cNvPr id="22" name="2 CuadroTexto">
              <a:extLst>
                <a:ext uri="{FF2B5EF4-FFF2-40B4-BE49-F238E27FC236}">
                  <a16:creationId xmlns:a16="http://schemas.microsoft.com/office/drawing/2014/main" id="{1019C163-2BC6-4338-AAB8-5EBE4DE65ACC}"/>
                </a:ext>
              </a:extLst>
            </p:cNvPr>
            <p:cNvSpPr txBox="1"/>
            <p:nvPr/>
          </p:nvSpPr>
          <p:spPr>
            <a:xfrm>
              <a:off x="4697896" y="1101435"/>
              <a:ext cx="4187687" cy="1442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900" dirty="0">
                  <a:latin typeface="Century Gothic" panose="020B0502020202020204" pitchFamily="34" charset="0"/>
                </a:rPr>
                <a:t>Gestionando la comunicación, colaboración e integración entre desarrolladores de software y los profesionales de sistemas en las tecnologías de la información (IT), DevOps es la respuesta de </a:t>
              </a:r>
              <a:r>
                <a:rPr lang="es-ES" sz="900" b="1" dirty="0">
                  <a:solidFill>
                    <a:srgbClr val="13B5C4"/>
                  </a:solidFill>
                </a:rPr>
                <a:t>Grupo ICA</a:t>
              </a:r>
              <a:r>
                <a:rPr lang="es-ES" sz="900" dirty="0"/>
                <a:t> </a:t>
              </a:r>
              <a:r>
                <a:rPr lang="es-ES" sz="900" dirty="0">
                  <a:latin typeface="Century Gothic" panose="020B0502020202020204" pitchFamily="34" charset="0"/>
                </a:rPr>
                <a:t>a la interdependencia del desarrollo de software y las operaciones IT.</a:t>
              </a:r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30908641-2D89-4259-963B-383EE5E3616E}"/>
                </a:ext>
              </a:extLst>
            </p:cNvPr>
            <p:cNvCxnSpPr/>
            <p:nvPr/>
          </p:nvCxnSpPr>
          <p:spPr>
            <a:xfrm>
              <a:off x="4558748" y="1152939"/>
              <a:ext cx="0" cy="36443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BEB0A42-957A-4D96-88B0-D9A880BBF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83" y="2870227"/>
              <a:ext cx="3732896" cy="1850013"/>
            </a:xfrm>
            <a:prstGeom prst="rect">
              <a:avLst/>
            </a:prstGeom>
          </p:spPr>
        </p:pic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36BADB73-B525-40BE-9BCC-09B1711B51FD}"/>
                </a:ext>
              </a:extLst>
            </p:cNvPr>
            <p:cNvSpPr/>
            <p:nvPr/>
          </p:nvSpPr>
          <p:spPr>
            <a:xfrm>
              <a:off x="5653239" y="2716734"/>
              <a:ext cx="1603513" cy="1603512"/>
            </a:xfrm>
            <a:prstGeom prst="ellipse">
              <a:avLst/>
            </a:prstGeom>
            <a:solidFill>
              <a:srgbClr val="00B7C6">
                <a:alpha val="63922"/>
              </a:srgbClr>
            </a:solidFill>
            <a:ln w="12700">
              <a:solidFill>
                <a:srgbClr val="00B7C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136EB1DA-6599-4BDF-BCB6-E8BB0F9188AE}"/>
                </a:ext>
              </a:extLst>
            </p:cNvPr>
            <p:cNvSpPr/>
            <p:nvPr/>
          </p:nvSpPr>
          <p:spPr>
            <a:xfrm>
              <a:off x="6620648" y="2716733"/>
              <a:ext cx="1603513" cy="1603512"/>
            </a:xfrm>
            <a:prstGeom prst="ellipse">
              <a:avLst/>
            </a:prstGeom>
            <a:solidFill>
              <a:srgbClr val="00B7C6">
                <a:alpha val="63922"/>
              </a:srgbClr>
            </a:solidFill>
            <a:ln w="12700">
              <a:solidFill>
                <a:srgbClr val="00B7C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77474C16-E37C-44B2-85CB-07AB4D2A2AB8}"/>
                </a:ext>
              </a:extLst>
            </p:cNvPr>
            <p:cNvSpPr/>
            <p:nvPr/>
          </p:nvSpPr>
          <p:spPr>
            <a:xfrm>
              <a:off x="6131899" y="3518489"/>
              <a:ext cx="1603513" cy="1603512"/>
            </a:xfrm>
            <a:prstGeom prst="ellipse">
              <a:avLst/>
            </a:prstGeom>
            <a:solidFill>
              <a:srgbClr val="00B7C6">
                <a:alpha val="63922"/>
              </a:srgbClr>
            </a:solidFill>
            <a:ln w="12700">
              <a:solidFill>
                <a:srgbClr val="00B7C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3850177E-3E8B-45B6-B5F9-FA4CB7CB8461}"/>
                </a:ext>
              </a:extLst>
            </p:cNvPr>
            <p:cNvSpPr txBox="1"/>
            <p:nvPr/>
          </p:nvSpPr>
          <p:spPr>
            <a:xfrm>
              <a:off x="5698287" y="3328355"/>
              <a:ext cx="965521" cy="288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b="1" dirty="0" err="1">
                  <a:solidFill>
                    <a:schemeClr val="bg1"/>
                  </a:solidFill>
                  <a:latin typeface="+mn-lt"/>
                </a:rPr>
                <a:t>Development</a:t>
              </a:r>
              <a:endParaRPr lang="es-ES" sz="6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C716108-9DFA-4B4E-859D-C4ECABB20EA0}"/>
                </a:ext>
              </a:extLst>
            </p:cNvPr>
            <p:cNvSpPr txBox="1"/>
            <p:nvPr/>
          </p:nvSpPr>
          <p:spPr>
            <a:xfrm>
              <a:off x="7215152" y="3328355"/>
              <a:ext cx="979407" cy="288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b="1" dirty="0">
                  <a:solidFill>
                    <a:schemeClr val="bg1"/>
                  </a:solidFill>
                  <a:latin typeface="+mn-lt"/>
                </a:rPr>
                <a:t>IT </a:t>
              </a:r>
              <a:r>
                <a:rPr lang="es-ES" sz="600" b="1" dirty="0" err="1">
                  <a:solidFill>
                    <a:schemeClr val="bg1"/>
                  </a:solidFill>
                  <a:latin typeface="+mn-lt"/>
                </a:rPr>
                <a:t>Operations</a:t>
              </a:r>
              <a:endParaRPr lang="es-ES" sz="6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4194C0DD-CB06-4AF5-AB78-6140E0DD44AF}"/>
                </a:ext>
              </a:extLst>
            </p:cNvPr>
            <p:cNvSpPr txBox="1"/>
            <p:nvPr/>
          </p:nvSpPr>
          <p:spPr>
            <a:xfrm>
              <a:off x="6333546" y="4363984"/>
              <a:ext cx="1243235" cy="288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b="1" dirty="0" err="1">
                  <a:solidFill>
                    <a:schemeClr val="bg1"/>
                  </a:solidFill>
                  <a:latin typeface="+mn-lt"/>
                </a:rPr>
                <a:t>Quality</a:t>
              </a:r>
              <a:r>
                <a:rPr lang="es-ES" sz="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s-ES" sz="600" b="1" dirty="0" err="1">
                  <a:solidFill>
                    <a:schemeClr val="bg1"/>
                  </a:solidFill>
                  <a:latin typeface="+mn-lt"/>
                </a:rPr>
                <a:t>Assurance</a:t>
              </a:r>
              <a:endParaRPr lang="es-ES" sz="6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2497D9FE-A7D8-4E41-8ED5-C47560E6B930}"/>
                </a:ext>
              </a:extLst>
            </p:cNvPr>
            <p:cNvSpPr txBox="1"/>
            <p:nvPr/>
          </p:nvSpPr>
          <p:spPr>
            <a:xfrm>
              <a:off x="6504612" y="3680719"/>
              <a:ext cx="1037264" cy="408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b="1" dirty="0" err="1">
                  <a:solidFill>
                    <a:schemeClr val="bg1"/>
                  </a:solidFill>
                  <a:latin typeface="+mn-lt"/>
                </a:rPr>
                <a:t>DevOps</a:t>
              </a:r>
              <a:endParaRPr lang="es-ES" sz="105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A79FBB20-A534-4F91-AD41-DE83FE54EB40}"/>
              </a:ext>
            </a:extLst>
          </p:cNvPr>
          <p:cNvSpPr txBox="1">
            <a:spLocks/>
          </p:cNvSpPr>
          <p:nvPr/>
        </p:nvSpPr>
        <p:spPr>
          <a:xfrm>
            <a:off x="374127" y="2488869"/>
            <a:ext cx="2181649" cy="53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/>
            <a:r>
              <a:rPr lang="es-ES" sz="1600" b="1" dirty="0"/>
              <a:t>¿Por qué DevOps?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1AA794-E982-4D20-A577-386D64FC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51" y="4139479"/>
            <a:ext cx="890093" cy="432854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78535" y="2429301"/>
            <a:ext cx="82082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627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Arquitectura e Integración Digital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0430" t="3403" r="27785" b="2807"/>
          <a:stretch/>
        </p:blipFill>
        <p:spPr>
          <a:xfrm>
            <a:off x="1064305" y="3026734"/>
            <a:ext cx="602672" cy="9001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808" y="3344746"/>
            <a:ext cx="1811393" cy="5095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3598" t="5596" r="3755" b="8755"/>
          <a:stretch/>
        </p:blipFill>
        <p:spPr>
          <a:xfrm>
            <a:off x="2364791" y="4063620"/>
            <a:ext cx="1404731" cy="596348"/>
          </a:xfrm>
          <a:prstGeom prst="rect">
            <a:avLst/>
          </a:prstGeom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69" y="4134719"/>
            <a:ext cx="1022098" cy="551132"/>
          </a:xfrm>
          <a:prstGeom prst="rect">
            <a:avLst/>
          </a:prstGeom>
        </p:spPr>
      </p:pic>
      <p:sp>
        <p:nvSpPr>
          <p:cNvPr id="34" name="2 CuadroTexto"/>
          <p:cNvSpPr txBox="1"/>
          <p:nvPr/>
        </p:nvSpPr>
        <p:spPr>
          <a:xfrm>
            <a:off x="351183" y="1101435"/>
            <a:ext cx="4114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>
                <a:latin typeface="Century Gothic" panose="020B0502020202020204" pitchFamily="34" charset="0"/>
              </a:rPr>
              <a:t>Desde </a:t>
            </a:r>
            <a:r>
              <a:rPr lang="es-ES" sz="1100" b="1" dirty="0">
                <a:solidFill>
                  <a:srgbClr val="13B5C4"/>
                </a:solidFill>
                <a:latin typeface="Century Gothic" panose="020B0502020202020204" pitchFamily="34" charset="0"/>
              </a:rPr>
              <a:t>Grupo ICA</a:t>
            </a:r>
            <a:r>
              <a:rPr lang="es-ES" sz="1100" dirty="0">
                <a:latin typeface="Century Gothic" panose="020B0502020202020204" pitchFamily="34" charset="0"/>
              </a:rPr>
              <a:t> apostamos por integración de sistemas y aplicativos independientemente del lenguaje de programación. La experiencia nos ha demostrado que lo fundamental es el proceso, la calidad, la arquitectura y el modelo de desarrollo e implantación, no tanto el lenguaje. </a:t>
            </a:r>
          </a:p>
          <a:p>
            <a:pPr algn="just"/>
            <a:endParaRPr lang="es-ES" sz="1100" dirty="0">
              <a:latin typeface="Century Gothic" panose="020B0502020202020204" pitchFamily="34" charset="0"/>
            </a:endParaRPr>
          </a:p>
          <a:p>
            <a:pPr algn="just"/>
            <a:r>
              <a:rPr lang="es-ES" sz="1100" dirty="0">
                <a:latin typeface="Century Gothic" panose="020B0502020202020204" pitchFamily="34" charset="0"/>
              </a:rPr>
              <a:t>Contamos, no obstante, con expertos en arquitectura en los </a:t>
            </a:r>
            <a:r>
              <a:rPr lang="es-ES" sz="1100" dirty="0" err="1">
                <a:latin typeface="Century Gothic" panose="020B0502020202020204" pitchFamily="34" charset="0"/>
              </a:rPr>
              <a:t>frameworks</a:t>
            </a:r>
            <a:r>
              <a:rPr lang="es-ES" sz="1100" dirty="0">
                <a:latin typeface="Century Gothic" panose="020B0502020202020204" pitchFamily="34" charset="0"/>
              </a:rPr>
              <a:t> de los principales lenguajes de programación.</a:t>
            </a:r>
          </a:p>
        </p:txBody>
      </p:sp>
      <p:sp>
        <p:nvSpPr>
          <p:cNvPr id="40" name="2 CuadroTexto"/>
          <p:cNvSpPr txBox="1"/>
          <p:nvPr/>
        </p:nvSpPr>
        <p:spPr>
          <a:xfrm>
            <a:off x="4697896" y="1101435"/>
            <a:ext cx="41876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>
                <a:latin typeface="Century Gothic" panose="020B0502020202020204" pitchFamily="34" charset="0"/>
              </a:rPr>
              <a:t>Definimos y mejoramos nuestros propios procesos de desarrollo e implantación de software.  </a:t>
            </a:r>
          </a:p>
          <a:p>
            <a:pPr algn="just"/>
            <a:endParaRPr lang="es-ES" sz="1100" dirty="0">
              <a:latin typeface="Century Gothic" panose="020B0502020202020204" pitchFamily="34" charset="0"/>
            </a:endParaRPr>
          </a:p>
          <a:p>
            <a:pPr algn="just"/>
            <a:r>
              <a:rPr lang="es-ES" sz="1100" dirty="0">
                <a:latin typeface="Century Gothic" panose="020B0502020202020204" pitchFamily="34" charset="0"/>
              </a:rPr>
              <a:t>Auditamos la calidad y la seguridad del código, acordando los estándares de calidad y auditoría de seguridad del código de antemano. </a:t>
            </a:r>
          </a:p>
          <a:p>
            <a:pPr algn="just"/>
            <a:endParaRPr lang="es-ES" sz="1100" dirty="0">
              <a:latin typeface="Century Gothic" panose="020B0502020202020204" pitchFamily="34" charset="0"/>
            </a:endParaRPr>
          </a:p>
          <a:p>
            <a:pPr algn="just"/>
            <a:r>
              <a:rPr lang="es-ES" sz="1100" dirty="0">
                <a:latin typeface="Century Gothic" panose="020B0502020202020204" pitchFamily="34" charset="0"/>
              </a:rPr>
              <a:t>Te ayudamos a instaurar los procesos de </a:t>
            </a:r>
            <a:r>
              <a:rPr lang="es-ES" sz="1100" dirty="0" err="1">
                <a:latin typeface="Century Gothic" panose="020B0502020202020204" pitchFamily="34" charset="0"/>
              </a:rPr>
              <a:t>Continuous</a:t>
            </a:r>
            <a:r>
              <a:rPr lang="es-ES" sz="1100" dirty="0">
                <a:latin typeface="Century Gothic" panose="020B0502020202020204" pitchFamily="34" charset="0"/>
              </a:rPr>
              <a:t> </a:t>
            </a:r>
            <a:r>
              <a:rPr lang="es-ES" sz="1100" dirty="0" err="1">
                <a:latin typeface="Century Gothic" panose="020B0502020202020204" pitchFamily="34" charset="0"/>
              </a:rPr>
              <a:t>Integration</a:t>
            </a:r>
            <a:r>
              <a:rPr lang="es-ES" sz="1100" dirty="0">
                <a:latin typeface="Century Gothic" panose="020B0502020202020204" pitchFamily="34" charset="0"/>
              </a:rPr>
              <a:t> y de </a:t>
            </a:r>
            <a:r>
              <a:rPr lang="es-ES" sz="1100" dirty="0" err="1">
                <a:latin typeface="Century Gothic" panose="020B0502020202020204" pitchFamily="34" charset="0"/>
              </a:rPr>
              <a:t>Continuous</a:t>
            </a:r>
            <a:r>
              <a:rPr lang="es-ES" sz="1100" dirty="0">
                <a:latin typeface="Century Gothic" panose="020B0502020202020204" pitchFamily="34" charset="0"/>
              </a:rPr>
              <a:t> </a:t>
            </a:r>
            <a:r>
              <a:rPr lang="es-ES" sz="1100" dirty="0" err="1">
                <a:latin typeface="Century Gothic" panose="020B0502020202020204" pitchFamily="34" charset="0"/>
              </a:rPr>
              <a:t>Delivery</a:t>
            </a:r>
            <a:r>
              <a:rPr lang="es-ES" sz="1100" dirty="0">
                <a:latin typeface="Century Gothic" panose="020B0502020202020204" pitchFamily="34" charset="0"/>
              </a:rPr>
              <a:t> en tu organización. </a:t>
            </a:r>
            <a:r>
              <a:rPr lang="es-ES" sz="1100" dirty="0" err="1">
                <a:latin typeface="Century Gothic" panose="020B0502020202020204" pitchFamily="34" charset="0"/>
              </a:rPr>
              <a:t>DevOps</a:t>
            </a:r>
            <a:r>
              <a:rPr lang="es-ES" sz="1100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29326" t="3835" r="26558" b="6392"/>
          <a:stretch/>
        </p:blipFill>
        <p:spPr>
          <a:xfrm>
            <a:off x="7149941" y="3813143"/>
            <a:ext cx="926957" cy="612800"/>
          </a:xfrm>
          <a:prstGeom prst="rect">
            <a:avLst/>
          </a:prstGeom>
        </p:spPr>
      </p:pic>
      <p:pic>
        <p:nvPicPr>
          <p:cNvPr id="1030" name="Picture 6" descr="Kiuw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93" y="3442094"/>
            <a:ext cx="989228" cy="3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7164" y="3442094"/>
            <a:ext cx="989734" cy="2741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1609" y="3894923"/>
            <a:ext cx="968952" cy="44924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558748" y="1152939"/>
            <a:ext cx="0" cy="36443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44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Arquitectura e Integración Digital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362878" y="1302756"/>
            <a:ext cx="8245070" cy="329186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Clr>
                <a:schemeClr val="dk1"/>
              </a:buClr>
            </a:pP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Todos los ecosistemas tecnológicos deben estar </a:t>
            </a:r>
            <a:r>
              <a:rPr lang="es-ES" sz="900" b="1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integrados de forma segura</a:t>
            </a: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900" b="1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sobre diseños fiables, escalables y adaptables</a:t>
            </a: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Para ello empleamos </a:t>
            </a:r>
            <a:r>
              <a:rPr lang="es-ES" sz="900" b="1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metodologías ágiles, </a:t>
            </a: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centrándonos en la explotación de los sistemas y cuidando su diseño.</a:t>
            </a:r>
          </a:p>
          <a:p>
            <a:pPr>
              <a:lnSpc>
                <a:spcPct val="115000"/>
              </a:lnSpc>
              <a:buClr>
                <a:schemeClr val="dk1"/>
              </a:buClr>
            </a:pPr>
            <a:endParaRPr lang="es-ES" sz="900" dirty="0">
              <a:solidFill>
                <a:srgbClr val="4D5554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Ecosistemas tecnológicos robustos e interoperables entre ellos.</a:t>
            </a: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Diseño seguro, escalable y adaptable.</a:t>
            </a: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Herramientas de gestión de configuración, desarrollo e integración continua. </a:t>
            </a: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Equipos de trabajo </a:t>
            </a:r>
            <a:r>
              <a:rPr lang="es-ES" sz="900" dirty="0" err="1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autogestionados</a:t>
            </a: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 ágiles.</a:t>
            </a: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Acompañamiento posterior a la puesta en producción.</a:t>
            </a: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Diseño e implantación DevOps.</a:t>
            </a:r>
            <a:endParaRPr lang="es-ES" sz="900" dirty="0">
              <a:solidFill>
                <a:srgbClr val="4D5554"/>
              </a:solidFill>
              <a:latin typeface="Century Gothic" panose="020B0502020202020204" pitchFamily="34" charset="0"/>
            </a:endParaRPr>
          </a:p>
          <a:p>
            <a:endParaRPr lang="es-ES" sz="900" dirty="0">
              <a:latin typeface="Century Gothic" panose="020B0502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7" y="3418740"/>
            <a:ext cx="5078283" cy="11530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BC3CF0-6DD6-4D03-A3CF-E66C83AD8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502" y="2621975"/>
            <a:ext cx="720953" cy="6273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B61F19-9297-4320-A6D2-D32AF6E87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14206" r="7374" b="14359"/>
          <a:stretch/>
        </p:blipFill>
        <p:spPr>
          <a:xfrm>
            <a:off x="6250820" y="2621975"/>
            <a:ext cx="1247134" cy="5499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B3F5364-3443-48C0-B7F4-B7C95F902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54" y="3561112"/>
            <a:ext cx="1064066" cy="4341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DFEADFE-EC6B-4069-9993-0F03415B5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158" y="3525219"/>
            <a:ext cx="959642" cy="479821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035235A-21C9-48E0-AD4E-632E78DED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Ciclo de Vida de Aplicaciones</a:t>
            </a:r>
          </a:p>
        </p:txBody>
      </p:sp>
    </p:spTree>
    <p:extLst>
      <p:ext uri="{BB962C8B-B14F-4D97-AF65-F5344CB8AC3E}">
        <p14:creationId xmlns:p14="http://schemas.microsoft.com/office/powerpoint/2010/main" val="2347565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Nuestros Partners Tecnológicos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Nuestros </a:t>
            </a:r>
            <a:r>
              <a:rPr lang="es-ES" dirty="0" err="1"/>
              <a:t>partners</a:t>
            </a:r>
            <a:r>
              <a:rPr lang="es-ES" dirty="0"/>
              <a:t> tecnológicos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614289" y="1296743"/>
            <a:ext cx="2548012" cy="1035671"/>
            <a:chOff x="5028412" y="1276229"/>
            <a:chExt cx="2548012" cy="1035671"/>
          </a:xfrm>
        </p:grpSpPr>
        <p:pic>
          <p:nvPicPr>
            <p:cNvPr id="6" name="Picture 4" descr="Logo Microsof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241" y="1276229"/>
              <a:ext cx="655076" cy="31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hape 381"/>
            <p:cNvSpPr txBox="1">
              <a:spLocks/>
            </p:cNvSpPr>
            <p:nvPr/>
          </p:nvSpPr>
          <p:spPr>
            <a:xfrm>
              <a:off x="5028412" y="1347359"/>
              <a:ext cx="2548012" cy="964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4F5555"/>
                </a:buClr>
                <a:buSzPts val="1100"/>
                <a:buFont typeface="Arial"/>
                <a:buNone/>
                <a:defRPr sz="1100" b="0" i="0" u="none" strike="noStrike" cap="none">
                  <a:solidFill>
                    <a:srgbClr val="4F555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Estrategia Digital</a:t>
              </a: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Como expertos en las soluciones de Microsoft en la nube, apoyamos a nuestros clientes en sus procesos de digitalización aportando soluciones y servicios basados en </a:t>
              </a:r>
              <a:r>
                <a:rPr lang="es-ES" sz="900" i="1" dirty="0" err="1">
                  <a:solidFill>
                    <a:srgbClr val="4D5554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Azure</a:t>
              </a: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, Office 365, ML y Movilidad.</a:t>
              </a:r>
              <a:endParaRPr lang="es-ES" sz="900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5134247" y="1822615"/>
              <a:ext cx="410785" cy="0"/>
            </a:xfrm>
            <a:prstGeom prst="line">
              <a:avLst/>
            </a:prstGeom>
            <a:ln>
              <a:solidFill>
                <a:srgbClr val="13B5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/>
          <p:cNvGrpSpPr/>
          <p:nvPr/>
        </p:nvGrpSpPr>
        <p:grpSpPr>
          <a:xfrm>
            <a:off x="6719881" y="1351459"/>
            <a:ext cx="1888067" cy="1304209"/>
            <a:chOff x="6758993" y="3734064"/>
            <a:chExt cx="1888067" cy="1304209"/>
          </a:xfrm>
        </p:grpSpPr>
        <p:sp>
          <p:nvSpPr>
            <p:cNvPr id="10" name="Shape 381"/>
            <p:cNvSpPr txBox="1">
              <a:spLocks/>
            </p:cNvSpPr>
            <p:nvPr/>
          </p:nvSpPr>
          <p:spPr>
            <a:xfrm>
              <a:off x="6758993" y="3734064"/>
              <a:ext cx="1888067" cy="1304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4F5555"/>
                </a:buClr>
                <a:buSzPts val="1100"/>
                <a:buFont typeface="Arial"/>
                <a:buNone/>
                <a:defRPr sz="1100" b="0" i="0" u="none" strike="noStrike" cap="none">
                  <a:solidFill>
                    <a:srgbClr val="4F555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Machine </a:t>
              </a:r>
              <a:r>
                <a:rPr lang="es-ES" sz="900" b="1" i="1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Learning</a:t>
              </a: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spcBef>
                  <a:spcPts val="240"/>
                </a:spcBef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Plataforma automatizada de Machine </a:t>
              </a:r>
              <a:r>
                <a:rPr lang="es-ES" sz="900" i="1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Learning</a:t>
              </a: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 que agiliza la construcción y despliegue de modelos predictivos precisos.</a:t>
              </a:r>
            </a:p>
          </p:txBody>
        </p:sp>
        <p:pic>
          <p:nvPicPr>
            <p:cNvPr id="11" name="Shape 3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36294" y="3777883"/>
              <a:ext cx="627960" cy="1014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Conector recto 11"/>
            <p:cNvCxnSpPr/>
            <p:nvPr/>
          </p:nvCxnSpPr>
          <p:spPr>
            <a:xfrm>
              <a:off x="6866774" y="4222661"/>
              <a:ext cx="410785" cy="0"/>
            </a:xfrm>
            <a:prstGeom prst="line">
              <a:avLst/>
            </a:prstGeom>
            <a:ln>
              <a:solidFill>
                <a:srgbClr val="13B5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3731729" y="1289818"/>
            <a:ext cx="2168022" cy="1382264"/>
            <a:chOff x="4744022" y="3824682"/>
            <a:chExt cx="2168022" cy="1382264"/>
          </a:xfrm>
        </p:grpSpPr>
        <p:sp>
          <p:nvSpPr>
            <p:cNvPr id="14" name="Shape 381"/>
            <p:cNvSpPr txBox="1">
              <a:spLocks/>
            </p:cNvSpPr>
            <p:nvPr/>
          </p:nvSpPr>
          <p:spPr>
            <a:xfrm>
              <a:off x="4764314" y="3902737"/>
              <a:ext cx="2147730" cy="1304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4F5555"/>
                </a:buClr>
                <a:buSzPts val="1100"/>
                <a:buFont typeface="Arial"/>
                <a:buNone/>
                <a:defRPr sz="1100" b="0" i="0" u="none" strike="noStrike" cap="none">
                  <a:solidFill>
                    <a:srgbClr val="4F555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Software de Gestión Online  </a:t>
              </a:r>
            </a:p>
            <a:p>
              <a:pPr marL="0" lvl="0" indent="0">
                <a:spcBef>
                  <a:spcPts val="240"/>
                </a:spcBef>
              </a:pPr>
              <a:endParaRPr lang="es-ES" sz="900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lvl="0" indent="0">
                <a:spcBef>
                  <a:spcPts val="240"/>
                </a:spcBef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Sistema de gestión empresarial ERP, CRM, Gestión Documental, Gestión de Recursos Humanos, </a:t>
              </a:r>
              <a:r>
                <a:rPr lang="es-ES" sz="900" i="1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Workflows</a:t>
              </a: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 y Gestión de Proyectos.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>
              <a:off x="4875639" y="4388884"/>
              <a:ext cx="410785" cy="0"/>
            </a:xfrm>
            <a:prstGeom prst="line">
              <a:avLst/>
            </a:prstGeom>
            <a:ln>
              <a:solidFill>
                <a:srgbClr val="13B5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https://www.grupoica.com/image/journal/article?img_id=1378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022" y="3824682"/>
              <a:ext cx="777696" cy="376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o 16"/>
          <p:cNvGrpSpPr/>
          <p:nvPr/>
        </p:nvGrpSpPr>
        <p:grpSpPr>
          <a:xfrm>
            <a:off x="610789" y="3185286"/>
            <a:ext cx="2619497" cy="1147620"/>
            <a:chOff x="4764314" y="2536925"/>
            <a:chExt cx="2619497" cy="1147620"/>
          </a:xfrm>
        </p:grpSpPr>
        <p:sp>
          <p:nvSpPr>
            <p:cNvPr id="18" name="Shape 381"/>
            <p:cNvSpPr txBox="1">
              <a:spLocks/>
            </p:cNvSpPr>
            <p:nvPr/>
          </p:nvSpPr>
          <p:spPr>
            <a:xfrm>
              <a:off x="4764314" y="2728624"/>
              <a:ext cx="2619497" cy="955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4F5555"/>
                </a:buClr>
                <a:buSzPts val="1100"/>
                <a:buFont typeface="Arial"/>
                <a:buNone/>
                <a:defRPr sz="1100" b="0" i="0" u="none" strike="noStrike" cap="none">
                  <a:solidFill>
                    <a:srgbClr val="4F555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Gestor de contenidos web</a:t>
              </a: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Plataforma </a:t>
              </a:r>
              <a:r>
                <a:rPr lang="es-ES" sz="900" i="1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omni</a:t>
              </a: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-canal para crear, administrar y ofrecer sitios web personalizados.</a:t>
              </a:r>
            </a:p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9" name="Conector recto 18"/>
            <p:cNvCxnSpPr/>
            <p:nvPr/>
          </p:nvCxnSpPr>
          <p:spPr>
            <a:xfrm>
              <a:off x="4854523" y="3208574"/>
              <a:ext cx="410785" cy="0"/>
            </a:xfrm>
            <a:prstGeom prst="line">
              <a:avLst/>
            </a:prstGeom>
            <a:ln>
              <a:solidFill>
                <a:srgbClr val="13B5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https://www.grupoica.com/image/journal/article?img_id=15786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523" y="2536925"/>
              <a:ext cx="1096711" cy="53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o 20"/>
          <p:cNvGrpSpPr/>
          <p:nvPr/>
        </p:nvGrpSpPr>
        <p:grpSpPr>
          <a:xfrm>
            <a:off x="3863346" y="3204405"/>
            <a:ext cx="2023014" cy="1148487"/>
            <a:chOff x="6767589" y="2422967"/>
            <a:chExt cx="2023014" cy="1148487"/>
          </a:xfrm>
        </p:grpSpPr>
        <p:sp>
          <p:nvSpPr>
            <p:cNvPr id="22" name="Shape 381"/>
            <p:cNvSpPr txBox="1">
              <a:spLocks/>
            </p:cNvSpPr>
            <p:nvPr/>
          </p:nvSpPr>
          <p:spPr>
            <a:xfrm>
              <a:off x="6801985" y="2538829"/>
              <a:ext cx="1988618" cy="1032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4F5555"/>
                </a:buClr>
                <a:buSzPts val="1100"/>
                <a:buFont typeface="Arial"/>
                <a:buNone/>
                <a:defRPr sz="1100" b="0" i="0" u="none" strike="noStrike" cap="none">
                  <a:solidFill>
                    <a:srgbClr val="4F555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Análisis de Código</a:t>
              </a: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Análisis estático de código con métricas objetivas de Cumplimiento.</a:t>
              </a:r>
            </a:p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900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3" name="Conector recto 22"/>
            <p:cNvCxnSpPr/>
            <p:nvPr/>
          </p:nvCxnSpPr>
          <p:spPr>
            <a:xfrm>
              <a:off x="6899550" y="3021217"/>
              <a:ext cx="453511" cy="0"/>
            </a:xfrm>
            <a:prstGeom prst="line">
              <a:avLst/>
            </a:prstGeom>
            <a:ln>
              <a:solidFill>
                <a:srgbClr val="13B5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4" descr="Logo Kiuw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7589" y="2422967"/>
              <a:ext cx="782646" cy="379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Shape 3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3732" y="3306386"/>
            <a:ext cx="455840" cy="17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381"/>
          <p:cNvSpPr txBox="1">
            <a:spLocks/>
          </p:cNvSpPr>
          <p:nvPr/>
        </p:nvSpPr>
        <p:spPr>
          <a:xfrm>
            <a:off x="6506816" y="3484517"/>
            <a:ext cx="2332383" cy="130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F55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s-ES" sz="900" b="1" i="1" dirty="0">
                <a:solidFill>
                  <a:srgbClr val="4D5554"/>
                </a:solidFill>
                <a:latin typeface="Century Gothic" panose="020B0502020202020204" pitchFamily="34" charset="0"/>
              </a:rPr>
              <a:t>Procesamiento de Lenguaje Natural 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s-ES" sz="900" i="1" dirty="0">
              <a:solidFill>
                <a:srgbClr val="4D5554"/>
              </a:solidFill>
              <a:latin typeface="Century Gothic" panose="020B0502020202020204" pitchFamily="34" charset="0"/>
            </a:endParaRPr>
          </a:p>
          <a:p>
            <a:pPr marL="0" lvl="0" indent="0">
              <a:spcBef>
                <a:spcPts val="240"/>
              </a:spcBef>
            </a:pPr>
            <a:r>
              <a:rPr lang="es-ES" sz="900" i="1" dirty="0">
                <a:solidFill>
                  <a:srgbClr val="4D5554"/>
                </a:solidFill>
                <a:latin typeface="Century Gothic" panose="020B0502020202020204" pitchFamily="34" charset="0"/>
              </a:rPr>
              <a:t>Avanzadas herramientas de Procesamiento de Lenguaje Natural (PLN) para </a:t>
            </a: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</a:rPr>
              <a:t>el </a:t>
            </a:r>
            <a:r>
              <a:rPr lang="es-ES" sz="900" dirty="0">
                <a:solidFill>
                  <a:srgbClr val="13B5C4"/>
                </a:solidFill>
                <a:latin typeface="Century Gothic" panose="020B0502020202020204" pitchFamily="34" charset="0"/>
              </a:rPr>
              <a:t>tratamiento y comprensión automática de textos</a:t>
            </a:r>
            <a:r>
              <a:rPr lang="es-ES" sz="900" dirty="0">
                <a:solidFill>
                  <a:srgbClr val="4D5554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s-ES" sz="900" i="1" dirty="0">
              <a:solidFill>
                <a:srgbClr val="4D555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13008" y="3835657"/>
            <a:ext cx="410785" cy="0"/>
          </a:xfrm>
          <a:prstGeom prst="line">
            <a:avLst/>
          </a:prstGeom>
          <a:ln>
            <a:solidFill>
              <a:srgbClr val="13B5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930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400" dirty="0"/>
              <a:t>Clientes</a:t>
            </a:r>
          </a:p>
        </p:txBody>
      </p:sp>
      <p:sp>
        <p:nvSpPr>
          <p:cNvPr id="5" name="Shape 546"/>
          <p:cNvSpPr txBox="1">
            <a:spLocks noGrp="1"/>
          </p:cNvSpPr>
          <p:nvPr>
            <p:ph type="body" idx="1"/>
          </p:nvPr>
        </p:nvSpPr>
        <p:spPr>
          <a:xfrm>
            <a:off x="1166936" y="484388"/>
            <a:ext cx="3106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5C4"/>
              </a:buClr>
              <a:buSzPts val="1050"/>
              <a:buFont typeface="Arial"/>
              <a:buNone/>
            </a:pPr>
            <a:r>
              <a:rPr lang="es-ES" b="1" i="0" u="none" strike="noStrike" cap="none" dirty="0">
                <a:solidFill>
                  <a:srgbClr val="13B5C4"/>
                </a:solidFill>
                <a:ea typeface="Calibri"/>
                <a:sym typeface="Calibri"/>
              </a:rPr>
              <a:t>Sector Público</a:t>
            </a:r>
            <a:endParaRPr lang="es-ES" dirty="0">
              <a:ea typeface="Calibri"/>
            </a:endParaRPr>
          </a:p>
        </p:txBody>
      </p:sp>
      <p:grpSp>
        <p:nvGrpSpPr>
          <p:cNvPr id="82" name="Grupo 81"/>
          <p:cNvGrpSpPr/>
          <p:nvPr/>
        </p:nvGrpSpPr>
        <p:grpSpPr>
          <a:xfrm>
            <a:off x="1389119" y="1053110"/>
            <a:ext cx="6137347" cy="3216072"/>
            <a:chOff x="1389119" y="923571"/>
            <a:chExt cx="4856217" cy="2544741"/>
          </a:xfrm>
        </p:grpSpPr>
        <p:grpSp>
          <p:nvGrpSpPr>
            <p:cNvPr id="83" name="Shape 551"/>
            <p:cNvGrpSpPr/>
            <p:nvPr/>
          </p:nvGrpSpPr>
          <p:grpSpPr>
            <a:xfrm>
              <a:off x="1389119" y="923571"/>
              <a:ext cx="4855053" cy="393077"/>
              <a:chOff x="680446" y="1147926"/>
              <a:chExt cx="3557201" cy="288000"/>
            </a:xfrm>
          </p:grpSpPr>
          <p:grpSp>
            <p:nvGrpSpPr>
              <p:cNvPr id="119" name="Shape 552"/>
              <p:cNvGrpSpPr/>
              <p:nvPr/>
            </p:nvGrpSpPr>
            <p:grpSpPr>
              <a:xfrm>
                <a:off x="680446" y="1147926"/>
                <a:ext cx="2123552" cy="288000"/>
                <a:chOff x="680446" y="1147926"/>
                <a:chExt cx="2123552" cy="288000"/>
              </a:xfrm>
            </p:grpSpPr>
            <p:sp>
              <p:nvSpPr>
                <p:cNvPr id="123" name="Shape 553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Shape 554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Shape 555"/>
                <p:cNvSpPr/>
                <p:nvPr/>
              </p:nvSpPr>
              <p:spPr>
                <a:xfrm>
                  <a:off x="2115798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Shape 556"/>
              <p:cNvGrpSpPr/>
              <p:nvPr/>
            </p:nvGrpSpPr>
            <p:grpSpPr>
              <a:xfrm>
                <a:off x="2831771" y="1147926"/>
                <a:ext cx="1405876" cy="288000"/>
                <a:chOff x="680446" y="1147926"/>
                <a:chExt cx="1405876" cy="288000"/>
              </a:xfrm>
            </p:grpSpPr>
            <p:sp>
              <p:nvSpPr>
                <p:cNvPr id="121" name="Shape 557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Shape 558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4" name="Shape 559"/>
            <p:cNvGrpSpPr/>
            <p:nvPr/>
          </p:nvGrpSpPr>
          <p:grpSpPr>
            <a:xfrm>
              <a:off x="1389793" y="1349638"/>
              <a:ext cx="4855053" cy="393077"/>
              <a:chOff x="680446" y="1147926"/>
              <a:chExt cx="3557201" cy="288000"/>
            </a:xfrm>
          </p:grpSpPr>
          <p:grpSp>
            <p:nvGrpSpPr>
              <p:cNvPr id="112" name="Shape 560"/>
              <p:cNvGrpSpPr/>
              <p:nvPr/>
            </p:nvGrpSpPr>
            <p:grpSpPr>
              <a:xfrm>
                <a:off x="680446" y="1147926"/>
                <a:ext cx="2123552" cy="288000"/>
                <a:chOff x="680446" y="1147926"/>
                <a:chExt cx="2123552" cy="288000"/>
              </a:xfrm>
            </p:grpSpPr>
            <p:sp>
              <p:nvSpPr>
                <p:cNvPr id="116" name="Shape 561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Shape 562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Shape 563"/>
                <p:cNvSpPr/>
                <p:nvPr/>
              </p:nvSpPr>
              <p:spPr>
                <a:xfrm>
                  <a:off x="2115798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3" name="Shape 564"/>
              <p:cNvGrpSpPr/>
              <p:nvPr/>
            </p:nvGrpSpPr>
            <p:grpSpPr>
              <a:xfrm>
                <a:off x="2831771" y="1147926"/>
                <a:ext cx="1405876" cy="288000"/>
                <a:chOff x="680446" y="1147926"/>
                <a:chExt cx="1405876" cy="288000"/>
              </a:xfrm>
            </p:grpSpPr>
            <p:sp>
              <p:nvSpPr>
                <p:cNvPr id="114" name="Shape 565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Shape 566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5" name="Shape 559"/>
            <p:cNvGrpSpPr/>
            <p:nvPr/>
          </p:nvGrpSpPr>
          <p:grpSpPr>
            <a:xfrm>
              <a:off x="1390283" y="1780331"/>
              <a:ext cx="4855053" cy="393077"/>
              <a:chOff x="680446" y="1147926"/>
              <a:chExt cx="3557201" cy="288000"/>
            </a:xfrm>
          </p:grpSpPr>
          <p:grpSp>
            <p:nvGrpSpPr>
              <p:cNvPr id="105" name="Shape 560"/>
              <p:cNvGrpSpPr/>
              <p:nvPr/>
            </p:nvGrpSpPr>
            <p:grpSpPr>
              <a:xfrm>
                <a:off x="680446" y="1147926"/>
                <a:ext cx="2123552" cy="288000"/>
                <a:chOff x="680446" y="1147926"/>
                <a:chExt cx="2123552" cy="288000"/>
              </a:xfrm>
            </p:grpSpPr>
            <p:sp>
              <p:nvSpPr>
                <p:cNvPr id="109" name="Shape 561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Shape 562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Shape 563"/>
                <p:cNvSpPr/>
                <p:nvPr/>
              </p:nvSpPr>
              <p:spPr>
                <a:xfrm>
                  <a:off x="2115798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6" name="Shape 564"/>
              <p:cNvGrpSpPr/>
              <p:nvPr/>
            </p:nvGrpSpPr>
            <p:grpSpPr>
              <a:xfrm>
                <a:off x="2831771" y="1147926"/>
                <a:ext cx="1405876" cy="288000"/>
                <a:chOff x="680446" y="1147926"/>
                <a:chExt cx="1405876" cy="288000"/>
              </a:xfrm>
            </p:grpSpPr>
            <p:sp>
              <p:nvSpPr>
                <p:cNvPr id="107" name="Shape 565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Shape 566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6" name="Shape 559"/>
            <p:cNvGrpSpPr/>
            <p:nvPr/>
          </p:nvGrpSpPr>
          <p:grpSpPr>
            <a:xfrm>
              <a:off x="1390283" y="2214266"/>
              <a:ext cx="4855053" cy="393078"/>
              <a:chOff x="680446" y="1153688"/>
              <a:chExt cx="3557201" cy="288000"/>
            </a:xfrm>
          </p:grpSpPr>
          <p:grpSp>
            <p:nvGrpSpPr>
              <p:cNvPr id="98" name="Shape 560"/>
              <p:cNvGrpSpPr/>
              <p:nvPr/>
            </p:nvGrpSpPr>
            <p:grpSpPr>
              <a:xfrm>
                <a:off x="680446" y="1153688"/>
                <a:ext cx="2123552" cy="288000"/>
                <a:chOff x="680446" y="1153688"/>
                <a:chExt cx="2123552" cy="288000"/>
              </a:xfrm>
            </p:grpSpPr>
            <p:sp>
              <p:nvSpPr>
                <p:cNvPr id="102" name="Shape 561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Shape 562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Shape 563"/>
                <p:cNvSpPr/>
                <p:nvPr/>
              </p:nvSpPr>
              <p:spPr>
                <a:xfrm>
                  <a:off x="2115798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Shape 564"/>
              <p:cNvGrpSpPr/>
              <p:nvPr/>
            </p:nvGrpSpPr>
            <p:grpSpPr>
              <a:xfrm>
                <a:off x="2831771" y="1153688"/>
                <a:ext cx="1405876" cy="288000"/>
                <a:chOff x="680446" y="1153688"/>
                <a:chExt cx="1405876" cy="288000"/>
              </a:xfrm>
            </p:grpSpPr>
            <p:sp>
              <p:nvSpPr>
                <p:cNvPr id="100" name="Shape 565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Shape 566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7" name="Shape 559"/>
            <p:cNvGrpSpPr/>
            <p:nvPr/>
          </p:nvGrpSpPr>
          <p:grpSpPr>
            <a:xfrm>
              <a:off x="1390283" y="2641307"/>
              <a:ext cx="4855053" cy="393077"/>
              <a:chOff x="680446" y="1153688"/>
              <a:chExt cx="3557201" cy="288000"/>
            </a:xfrm>
          </p:grpSpPr>
          <p:grpSp>
            <p:nvGrpSpPr>
              <p:cNvPr id="91" name="Shape 560"/>
              <p:cNvGrpSpPr/>
              <p:nvPr/>
            </p:nvGrpSpPr>
            <p:grpSpPr>
              <a:xfrm>
                <a:off x="680446" y="1153688"/>
                <a:ext cx="2123552" cy="288000"/>
                <a:chOff x="680446" y="1153688"/>
                <a:chExt cx="2123552" cy="288000"/>
              </a:xfrm>
            </p:grpSpPr>
            <p:sp>
              <p:nvSpPr>
                <p:cNvPr id="95" name="Shape 561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Shape 562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Shape 563"/>
                <p:cNvSpPr/>
                <p:nvPr/>
              </p:nvSpPr>
              <p:spPr>
                <a:xfrm>
                  <a:off x="2115798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2" name="Shape 564"/>
              <p:cNvGrpSpPr/>
              <p:nvPr/>
            </p:nvGrpSpPr>
            <p:grpSpPr>
              <a:xfrm>
                <a:off x="2831771" y="1153688"/>
                <a:ext cx="1405876" cy="288000"/>
                <a:chOff x="680446" y="1153688"/>
                <a:chExt cx="1405876" cy="288000"/>
              </a:xfrm>
            </p:grpSpPr>
            <p:sp>
              <p:nvSpPr>
                <p:cNvPr id="93" name="Shape 565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Shape 566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8" name="Shape 560"/>
            <p:cNvGrpSpPr/>
            <p:nvPr/>
          </p:nvGrpSpPr>
          <p:grpSpPr>
            <a:xfrm>
              <a:off x="1390283" y="3075236"/>
              <a:ext cx="1918813" cy="393076"/>
              <a:chOff x="680446" y="1159450"/>
              <a:chExt cx="1405876" cy="288000"/>
            </a:xfrm>
          </p:grpSpPr>
          <p:sp>
            <p:nvSpPr>
              <p:cNvPr id="89" name="Shape 561"/>
              <p:cNvSpPr/>
              <p:nvPr/>
            </p:nvSpPr>
            <p:spPr>
              <a:xfrm>
                <a:off x="680446" y="1159450"/>
                <a:ext cx="688200" cy="288000"/>
              </a:xfrm>
              <a:prstGeom prst="roundRect">
                <a:avLst>
                  <a:gd name="adj" fmla="val 754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19"/>
                  <a:buFont typeface="Arial"/>
                  <a:buNone/>
                </a:pPr>
                <a:endParaRPr sz="1619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Shape 562"/>
              <p:cNvSpPr/>
              <p:nvPr/>
            </p:nvSpPr>
            <p:spPr>
              <a:xfrm>
                <a:off x="1398122" y="1159450"/>
                <a:ext cx="688200" cy="288000"/>
              </a:xfrm>
              <a:prstGeom prst="roundRect">
                <a:avLst>
                  <a:gd name="adj" fmla="val 754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19"/>
                  <a:buFont typeface="Arial"/>
                  <a:buNone/>
                </a:pPr>
                <a:endParaRPr sz="1619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3" name="Imagen 1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r="14841" b="2498"/>
          <a:stretch/>
        </p:blipFill>
        <p:spPr>
          <a:xfrm>
            <a:off x="5283137" y="2182752"/>
            <a:ext cx="871327" cy="366347"/>
          </a:xfrm>
          <a:prstGeom prst="rect">
            <a:avLst/>
          </a:prstGeom>
        </p:spPr>
      </p:pic>
      <p:pic>
        <p:nvPicPr>
          <p:cNvPr id="134" name="Imagen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95" y="3797690"/>
            <a:ext cx="426566" cy="297932"/>
          </a:xfrm>
          <a:prstGeom prst="rect">
            <a:avLst/>
          </a:prstGeom>
        </p:spPr>
      </p:pic>
      <p:pic>
        <p:nvPicPr>
          <p:cNvPr id="135" name="Imagen 1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/>
          <a:stretch/>
        </p:blipFill>
        <p:spPr>
          <a:xfrm>
            <a:off x="2749023" y="4048600"/>
            <a:ext cx="1153696" cy="180098"/>
          </a:xfrm>
          <a:prstGeom prst="rect">
            <a:avLst/>
          </a:prstGeom>
        </p:spPr>
      </p:pic>
      <p:pic>
        <p:nvPicPr>
          <p:cNvPr id="136" name="Imagen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40" y="2175729"/>
            <a:ext cx="684669" cy="399847"/>
          </a:xfrm>
          <a:prstGeom prst="rect">
            <a:avLst/>
          </a:prstGeom>
        </p:spPr>
      </p:pic>
      <p:pic>
        <p:nvPicPr>
          <p:cNvPr id="137" name="Imagen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17" y="2258023"/>
            <a:ext cx="1174750" cy="253746"/>
          </a:xfrm>
          <a:prstGeom prst="rect">
            <a:avLst/>
          </a:prstGeom>
        </p:spPr>
      </p:pic>
      <p:pic>
        <p:nvPicPr>
          <p:cNvPr id="138" name="Imagen 1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t="28510" r="8581" b="27926"/>
          <a:stretch/>
        </p:blipFill>
        <p:spPr>
          <a:xfrm>
            <a:off x="6365281" y="1670255"/>
            <a:ext cx="1106261" cy="349562"/>
          </a:xfrm>
          <a:prstGeom prst="rect">
            <a:avLst/>
          </a:prstGeom>
        </p:spPr>
      </p:pic>
      <p:pic>
        <p:nvPicPr>
          <p:cNvPr id="139" name="Imagen 1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74" y="2129285"/>
            <a:ext cx="763287" cy="508655"/>
          </a:xfrm>
          <a:prstGeom prst="rect">
            <a:avLst/>
          </a:prstGeom>
        </p:spPr>
      </p:pic>
      <p:pic>
        <p:nvPicPr>
          <p:cNvPr id="140" name="Imagen 1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30" y="3253453"/>
            <a:ext cx="317569" cy="446582"/>
          </a:xfrm>
          <a:prstGeom prst="rect">
            <a:avLst/>
          </a:prstGeom>
        </p:spPr>
      </p:pic>
      <p:pic>
        <p:nvPicPr>
          <p:cNvPr id="141" name="Imagen 1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22" y="2709215"/>
            <a:ext cx="453459" cy="453459"/>
          </a:xfrm>
          <a:prstGeom prst="rect">
            <a:avLst/>
          </a:prstGeom>
        </p:spPr>
      </p:pic>
      <p:pic>
        <p:nvPicPr>
          <p:cNvPr id="142" name="Imagen 1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9" y="3325743"/>
            <a:ext cx="1092105" cy="313523"/>
          </a:xfrm>
          <a:prstGeom prst="rect">
            <a:avLst/>
          </a:prstGeom>
        </p:spPr>
      </p:pic>
      <p:pic>
        <p:nvPicPr>
          <p:cNvPr id="143" name="Imagen 1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39" y="2712177"/>
            <a:ext cx="1000210" cy="450094"/>
          </a:xfrm>
          <a:prstGeom prst="rect">
            <a:avLst/>
          </a:prstGeom>
        </p:spPr>
      </p:pic>
      <p:pic>
        <p:nvPicPr>
          <p:cNvPr id="144" name="Imagen 1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6" t="8514" r="33831" b="7399"/>
          <a:stretch/>
        </p:blipFill>
        <p:spPr>
          <a:xfrm>
            <a:off x="1802220" y="3233081"/>
            <a:ext cx="343968" cy="476811"/>
          </a:xfrm>
          <a:prstGeom prst="rect">
            <a:avLst/>
          </a:prstGeom>
        </p:spPr>
      </p:pic>
      <p:pic>
        <p:nvPicPr>
          <p:cNvPr id="145" name="Imagen 1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71" y="3875652"/>
            <a:ext cx="1113803" cy="266192"/>
          </a:xfrm>
          <a:prstGeom prst="rect">
            <a:avLst/>
          </a:prstGeom>
        </p:spPr>
      </p:pic>
      <p:pic>
        <p:nvPicPr>
          <p:cNvPr id="146" name="Imagen 14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t="24057" r="6681" b="27194"/>
          <a:stretch/>
        </p:blipFill>
        <p:spPr>
          <a:xfrm>
            <a:off x="3893035" y="1685033"/>
            <a:ext cx="1136520" cy="334049"/>
          </a:xfrm>
          <a:prstGeom prst="rect">
            <a:avLst/>
          </a:prstGeom>
        </p:spPr>
      </p:pic>
      <p:pic>
        <p:nvPicPr>
          <p:cNvPr id="147" name="Imagen 1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87" y="2701944"/>
            <a:ext cx="496457" cy="462988"/>
          </a:xfrm>
          <a:prstGeom prst="rect">
            <a:avLst/>
          </a:prstGeom>
        </p:spPr>
      </p:pic>
      <p:pic>
        <p:nvPicPr>
          <p:cNvPr id="148" name="Imagen 14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0" b="23505"/>
          <a:stretch/>
        </p:blipFill>
        <p:spPr>
          <a:xfrm>
            <a:off x="3873077" y="3281008"/>
            <a:ext cx="1173840" cy="425537"/>
          </a:xfrm>
          <a:prstGeom prst="rect">
            <a:avLst/>
          </a:prstGeom>
        </p:spPr>
      </p:pic>
      <p:pic>
        <p:nvPicPr>
          <p:cNvPr id="149" name="Imagen 14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t="17812" r="8725" b="23599"/>
          <a:stretch/>
        </p:blipFill>
        <p:spPr>
          <a:xfrm>
            <a:off x="5117627" y="3260819"/>
            <a:ext cx="1156207" cy="421331"/>
          </a:xfrm>
          <a:prstGeom prst="rect">
            <a:avLst/>
          </a:prstGeom>
        </p:spPr>
      </p:pic>
      <p:sp>
        <p:nvSpPr>
          <p:cNvPr id="150" name="Shape 566"/>
          <p:cNvSpPr/>
          <p:nvPr/>
        </p:nvSpPr>
        <p:spPr>
          <a:xfrm>
            <a:off x="3864982" y="3763702"/>
            <a:ext cx="1187088" cy="496775"/>
          </a:xfrm>
          <a:prstGeom prst="roundRect">
            <a:avLst>
              <a:gd name="adj" fmla="val 7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endParaRPr sz="161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Shape 566"/>
          <p:cNvSpPr/>
          <p:nvPr/>
        </p:nvSpPr>
        <p:spPr>
          <a:xfrm>
            <a:off x="5097296" y="3772407"/>
            <a:ext cx="1187088" cy="496775"/>
          </a:xfrm>
          <a:prstGeom prst="roundRect">
            <a:avLst>
              <a:gd name="adj" fmla="val 7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endParaRPr sz="161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566"/>
          <p:cNvSpPr/>
          <p:nvPr/>
        </p:nvSpPr>
        <p:spPr>
          <a:xfrm>
            <a:off x="6357071" y="3772407"/>
            <a:ext cx="1187088" cy="496775"/>
          </a:xfrm>
          <a:prstGeom prst="roundRect">
            <a:avLst>
              <a:gd name="adj" fmla="val 7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endParaRPr sz="161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Imagen 15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b="10698"/>
          <a:stretch/>
        </p:blipFill>
        <p:spPr>
          <a:xfrm>
            <a:off x="3900430" y="3779157"/>
            <a:ext cx="1105309" cy="459182"/>
          </a:xfrm>
          <a:prstGeom prst="rect">
            <a:avLst/>
          </a:prstGeom>
        </p:spPr>
      </p:pic>
      <p:pic>
        <p:nvPicPr>
          <p:cNvPr id="154" name="Imagen 1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5" y="3875652"/>
            <a:ext cx="1077178" cy="296057"/>
          </a:xfrm>
          <a:prstGeom prst="rect">
            <a:avLst/>
          </a:prstGeom>
        </p:spPr>
      </p:pic>
      <p:pic>
        <p:nvPicPr>
          <p:cNvPr id="155" name="Imagen 1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88" y="2219272"/>
            <a:ext cx="648432" cy="324216"/>
          </a:xfrm>
          <a:prstGeom prst="rect">
            <a:avLst/>
          </a:prstGeom>
        </p:spPr>
      </p:pic>
      <p:pic>
        <p:nvPicPr>
          <p:cNvPr id="156" name="Imagen 15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r="2330" b="7670"/>
          <a:stretch/>
        </p:blipFill>
        <p:spPr>
          <a:xfrm>
            <a:off x="5218937" y="1621056"/>
            <a:ext cx="916028" cy="416474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0" t="27625" r="11397" b="29375"/>
          <a:stretch/>
        </p:blipFill>
        <p:spPr>
          <a:xfrm>
            <a:off x="6436091" y="3881075"/>
            <a:ext cx="1029048" cy="290634"/>
          </a:xfrm>
          <a:prstGeom prst="rect">
            <a:avLst/>
          </a:prstGeom>
        </p:spPr>
      </p:pic>
      <p:pic>
        <p:nvPicPr>
          <p:cNvPr id="159" name="Imagen 15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19" y="2774072"/>
            <a:ext cx="1249593" cy="365734"/>
          </a:xfrm>
          <a:prstGeom prst="rect">
            <a:avLst/>
          </a:prstGeom>
        </p:spPr>
      </p:pic>
      <p:pic>
        <p:nvPicPr>
          <p:cNvPr id="1026" name="Picture 2" descr="Ministerio de EducaciÃ³n, Cultura y Deporte - Gobierno de EspaÃ±a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0"/>
          <a:stretch/>
        </p:blipFill>
        <p:spPr bwMode="auto">
          <a:xfrm>
            <a:off x="2672833" y="1181226"/>
            <a:ext cx="1093050" cy="26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cudo Gobierno de EspaÃ±a. Ministerio de Hacienda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 r="22627"/>
          <a:stretch/>
        </p:blipFill>
        <p:spPr bwMode="auto">
          <a:xfrm>
            <a:off x="5167963" y="1167337"/>
            <a:ext cx="1046160" cy="27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tipo del Ministerio de Defens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63" y="1179228"/>
            <a:ext cx="972464" cy="27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tipo del Ministerio de Foment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43" y="1165580"/>
            <a:ext cx="1016029" cy="2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.Vicepresidencia Primera del Gobierno y Ministerio de la Presidencia, Relaciones con las Cortes e Igualdad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0"/>
          <a:stretch/>
        </p:blipFill>
        <p:spPr bwMode="auto">
          <a:xfrm>
            <a:off x="6378225" y="1202131"/>
            <a:ext cx="1103835" cy="2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de Consorcio de CompensaciÃ³n de Seguros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4067" r="22585"/>
          <a:stretch/>
        </p:blipFill>
        <p:spPr bwMode="auto">
          <a:xfrm>
            <a:off x="3043754" y="2723030"/>
            <a:ext cx="351207" cy="4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inisterio del Interior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92" y="1729709"/>
            <a:ext cx="1013408" cy="2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nisterio de Cultura y Deporte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19" y="1711448"/>
            <a:ext cx="894452" cy="2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6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400" dirty="0"/>
              <a:t>Clientes</a:t>
            </a:r>
          </a:p>
        </p:txBody>
      </p:sp>
      <p:sp>
        <p:nvSpPr>
          <p:cNvPr id="5" name="Shape 546"/>
          <p:cNvSpPr txBox="1">
            <a:spLocks noGrp="1"/>
          </p:cNvSpPr>
          <p:nvPr>
            <p:ph type="body" idx="1"/>
          </p:nvPr>
        </p:nvSpPr>
        <p:spPr>
          <a:xfrm>
            <a:off x="1166936" y="484388"/>
            <a:ext cx="3106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5C4"/>
              </a:buClr>
              <a:buSzPts val="1050"/>
              <a:buFont typeface="Arial"/>
              <a:buNone/>
            </a:pPr>
            <a:r>
              <a:rPr lang="es-ES" b="1" i="0" u="none" strike="noStrike" cap="none" dirty="0">
                <a:solidFill>
                  <a:srgbClr val="13B5C4"/>
                </a:solidFill>
                <a:ea typeface="Calibri"/>
                <a:sym typeface="Calibri"/>
              </a:rPr>
              <a:t>Sector Privado</a:t>
            </a:r>
            <a:endParaRPr lang="es-ES" dirty="0">
              <a:ea typeface="Calibri"/>
            </a:endParaRPr>
          </a:p>
        </p:txBody>
      </p:sp>
      <p:grpSp>
        <p:nvGrpSpPr>
          <p:cNvPr id="72" name="Grupo 71"/>
          <p:cNvGrpSpPr/>
          <p:nvPr/>
        </p:nvGrpSpPr>
        <p:grpSpPr>
          <a:xfrm>
            <a:off x="1389119" y="1053110"/>
            <a:ext cx="6137347" cy="3216072"/>
            <a:chOff x="1389119" y="923571"/>
            <a:chExt cx="4856217" cy="2544741"/>
          </a:xfrm>
        </p:grpSpPr>
        <p:grpSp>
          <p:nvGrpSpPr>
            <p:cNvPr id="73" name="Shape 551"/>
            <p:cNvGrpSpPr/>
            <p:nvPr/>
          </p:nvGrpSpPr>
          <p:grpSpPr>
            <a:xfrm>
              <a:off x="1389119" y="923571"/>
              <a:ext cx="4855053" cy="393077"/>
              <a:chOff x="680446" y="1147926"/>
              <a:chExt cx="3557201" cy="288000"/>
            </a:xfrm>
          </p:grpSpPr>
          <p:grpSp>
            <p:nvGrpSpPr>
              <p:cNvPr id="133" name="Shape 552"/>
              <p:cNvGrpSpPr/>
              <p:nvPr/>
            </p:nvGrpSpPr>
            <p:grpSpPr>
              <a:xfrm>
                <a:off x="680446" y="1147926"/>
                <a:ext cx="2123552" cy="288000"/>
                <a:chOff x="680446" y="1147926"/>
                <a:chExt cx="2123552" cy="288000"/>
              </a:xfrm>
            </p:grpSpPr>
            <p:sp>
              <p:nvSpPr>
                <p:cNvPr id="137" name="Shape 553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Shape 554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Shape 555"/>
                <p:cNvSpPr/>
                <p:nvPr/>
              </p:nvSpPr>
              <p:spPr>
                <a:xfrm>
                  <a:off x="2115798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Shape 556"/>
              <p:cNvGrpSpPr/>
              <p:nvPr/>
            </p:nvGrpSpPr>
            <p:grpSpPr>
              <a:xfrm>
                <a:off x="2831771" y="1147926"/>
                <a:ext cx="1405876" cy="288000"/>
                <a:chOff x="680446" y="1147926"/>
                <a:chExt cx="1405876" cy="288000"/>
              </a:xfrm>
            </p:grpSpPr>
            <p:sp>
              <p:nvSpPr>
                <p:cNvPr id="135" name="Shape 557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Shape 558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4" name="Shape 559"/>
            <p:cNvGrpSpPr/>
            <p:nvPr/>
          </p:nvGrpSpPr>
          <p:grpSpPr>
            <a:xfrm>
              <a:off x="1389793" y="1349638"/>
              <a:ext cx="4855053" cy="393077"/>
              <a:chOff x="680446" y="1147926"/>
              <a:chExt cx="3557201" cy="288000"/>
            </a:xfrm>
          </p:grpSpPr>
          <p:grpSp>
            <p:nvGrpSpPr>
              <p:cNvPr id="126" name="Shape 560"/>
              <p:cNvGrpSpPr/>
              <p:nvPr/>
            </p:nvGrpSpPr>
            <p:grpSpPr>
              <a:xfrm>
                <a:off x="680446" y="1147926"/>
                <a:ext cx="2123552" cy="288000"/>
                <a:chOff x="680446" y="1147926"/>
                <a:chExt cx="2123552" cy="288000"/>
              </a:xfrm>
            </p:grpSpPr>
            <p:sp>
              <p:nvSpPr>
                <p:cNvPr id="130" name="Shape 561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Shape 562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Shape 563"/>
                <p:cNvSpPr/>
                <p:nvPr/>
              </p:nvSpPr>
              <p:spPr>
                <a:xfrm>
                  <a:off x="2115798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7" name="Shape 564"/>
              <p:cNvGrpSpPr/>
              <p:nvPr/>
            </p:nvGrpSpPr>
            <p:grpSpPr>
              <a:xfrm>
                <a:off x="2831771" y="1147926"/>
                <a:ext cx="1405876" cy="288000"/>
                <a:chOff x="680446" y="1147926"/>
                <a:chExt cx="1405876" cy="288000"/>
              </a:xfrm>
            </p:grpSpPr>
            <p:sp>
              <p:nvSpPr>
                <p:cNvPr id="128" name="Shape 565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Shape 566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5" name="Shape 559"/>
            <p:cNvGrpSpPr/>
            <p:nvPr/>
          </p:nvGrpSpPr>
          <p:grpSpPr>
            <a:xfrm>
              <a:off x="1390283" y="1780331"/>
              <a:ext cx="4855053" cy="393077"/>
              <a:chOff x="680446" y="1147926"/>
              <a:chExt cx="3557201" cy="288000"/>
            </a:xfrm>
          </p:grpSpPr>
          <p:grpSp>
            <p:nvGrpSpPr>
              <p:cNvPr id="119" name="Shape 560"/>
              <p:cNvGrpSpPr/>
              <p:nvPr/>
            </p:nvGrpSpPr>
            <p:grpSpPr>
              <a:xfrm>
                <a:off x="680446" y="1147926"/>
                <a:ext cx="2123552" cy="288000"/>
                <a:chOff x="680446" y="1147926"/>
                <a:chExt cx="2123552" cy="288000"/>
              </a:xfrm>
            </p:grpSpPr>
            <p:sp>
              <p:nvSpPr>
                <p:cNvPr id="123" name="Shape 561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Shape 562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Shape 563"/>
                <p:cNvSpPr/>
                <p:nvPr/>
              </p:nvSpPr>
              <p:spPr>
                <a:xfrm>
                  <a:off x="2115798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Shape 564"/>
              <p:cNvGrpSpPr/>
              <p:nvPr/>
            </p:nvGrpSpPr>
            <p:grpSpPr>
              <a:xfrm>
                <a:off x="2831771" y="1147926"/>
                <a:ext cx="1405876" cy="288000"/>
                <a:chOff x="680446" y="1147926"/>
                <a:chExt cx="1405876" cy="288000"/>
              </a:xfrm>
            </p:grpSpPr>
            <p:sp>
              <p:nvSpPr>
                <p:cNvPr id="121" name="Shape 565"/>
                <p:cNvSpPr/>
                <p:nvPr/>
              </p:nvSpPr>
              <p:spPr>
                <a:xfrm>
                  <a:off x="680446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Shape 566"/>
                <p:cNvSpPr/>
                <p:nvPr/>
              </p:nvSpPr>
              <p:spPr>
                <a:xfrm>
                  <a:off x="1398122" y="1147926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2" name="Shape 559"/>
            <p:cNvGrpSpPr/>
            <p:nvPr/>
          </p:nvGrpSpPr>
          <p:grpSpPr>
            <a:xfrm>
              <a:off x="1390283" y="2214266"/>
              <a:ext cx="4855053" cy="393078"/>
              <a:chOff x="680446" y="1153688"/>
              <a:chExt cx="3557201" cy="288000"/>
            </a:xfrm>
          </p:grpSpPr>
          <p:grpSp>
            <p:nvGrpSpPr>
              <p:cNvPr id="112" name="Shape 560"/>
              <p:cNvGrpSpPr/>
              <p:nvPr/>
            </p:nvGrpSpPr>
            <p:grpSpPr>
              <a:xfrm>
                <a:off x="680446" y="1153688"/>
                <a:ext cx="2123552" cy="288000"/>
                <a:chOff x="680446" y="1153688"/>
                <a:chExt cx="2123552" cy="288000"/>
              </a:xfrm>
            </p:grpSpPr>
            <p:sp>
              <p:nvSpPr>
                <p:cNvPr id="116" name="Shape 561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Shape 562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Shape 563"/>
                <p:cNvSpPr/>
                <p:nvPr/>
              </p:nvSpPr>
              <p:spPr>
                <a:xfrm>
                  <a:off x="2115798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3" name="Shape 564"/>
              <p:cNvGrpSpPr/>
              <p:nvPr/>
            </p:nvGrpSpPr>
            <p:grpSpPr>
              <a:xfrm>
                <a:off x="2831771" y="1153688"/>
                <a:ext cx="1405876" cy="288000"/>
                <a:chOff x="680446" y="1153688"/>
                <a:chExt cx="1405876" cy="288000"/>
              </a:xfrm>
            </p:grpSpPr>
            <p:sp>
              <p:nvSpPr>
                <p:cNvPr id="114" name="Shape 565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Shape 566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3" name="Shape 559"/>
            <p:cNvGrpSpPr/>
            <p:nvPr/>
          </p:nvGrpSpPr>
          <p:grpSpPr>
            <a:xfrm>
              <a:off x="1390283" y="2641307"/>
              <a:ext cx="4855053" cy="393077"/>
              <a:chOff x="680446" y="1153688"/>
              <a:chExt cx="3557201" cy="288000"/>
            </a:xfrm>
          </p:grpSpPr>
          <p:grpSp>
            <p:nvGrpSpPr>
              <p:cNvPr id="105" name="Shape 560"/>
              <p:cNvGrpSpPr/>
              <p:nvPr/>
            </p:nvGrpSpPr>
            <p:grpSpPr>
              <a:xfrm>
                <a:off x="680446" y="1153688"/>
                <a:ext cx="2123552" cy="288000"/>
                <a:chOff x="680446" y="1153688"/>
                <a:chExt cx="2123552" cy="288000"/>
              </a:xfrm>
            </p:grpSpPr>
            <p:sp>
              <p:nvSpPr>
                <p:cNvPr id="109" name="Shape 561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Shape 562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Shape 563"/>
                <p:cNvSpPr/>
                <p:nvPr/>
              </p:nvSpPr>
              <p:spPr>
                <a:xfrm>
                  <a:off x="2115798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6" name="Shape 564"/>
              <p:cNvGrpSpPr/>
              <p:nvPr/>
            </p:nvGrpSpPr>
            <p:grpSpPr>
              <a:xfrm>
                <a:off x="2831771" y="1153688"/>
                <a:ext cx="1405876" cy="288000"/>
                <a:chOff x="680446" y="1153688"/>
                <a:chExt cx="1405876" cy="288000"/>
              </a:xfrm>
            </p:grpSpPr>
            <p:sp>
              <p:nvSpPr>
                <p:cNvPr id="107" name="Shape 565"/>
                <p:cNvSpPr/>
                <p:nvPr/>
              </p:nvSpPr>
              <p:spPr>
                <a:xfrm>
                  <a:off x="680446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Shape 566"/>
                <p:cNvSpPr/>
                <p:nvPr/>
              </p:nvSpPr>
              <p:spPr>
                <a:xfrm>
                  <a:off x="1398122" y="1153688"/>
                  <a:ext cx="688200" cy="288000"/>
                </a:xfrm>
                <a:prstGeom prst="roundRect">
                  <a:avLst>
                    <a:gd name="adj" fmla="val 754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19"/>
                    <a:buFont typeface="Arial"/>
                    <a:buNone/>
                  </a:pPr>
                  <a:endParaRPr sz="1619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4" name="Shape 561"/>
            <p:cNvSpPr/>
            <p:nvPr/>
          </p:nvSpPr>
          <p:spPr>
            <a:xfrm>
              <a:off x="1390283" y="3075236"/>
              <a:ext cx="939291" cy="393076"/>
            </a:xfrm>
            <a:prstGeom prst="roundRect">
              <a:avLst>
                <a:gd name="adj" fmla="val 754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19"/>
                <a:buFont typeface="Arial"/>
                <a:buNone/>
              </a:pPr>
              <a:endParaRPr sz="161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" name="Imagen 1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9510"/>
          <a:stretch/>
        </p:blipFill>
        <p:spPr>
          <a:xfrm>
            <a:off x="1676402" y="1077285"/>
            <a:ext cx="592015" cy="448423"/>
          </a:xfrm>
          <a:prstGeom prst="rect">
            <a:avLst/>
          </a:prstGeom>
        </p:spPr>
      </p:pic>
      <p:pic>
        <p:nvPicPr>
          <p:cNvPr id="141" name="Imagen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0" y="1014991"/>
            <a:ext cx="821403" cy="587577"/>
          </a:xfrm>
          <a:prstGeom prst="rect">
            <a:avLst/>
          </a:prstGeom>
        </p:spPr>
      </p:pic>
      <p:pic>
        <p:nvPicPr>
          <p:cNvPr id="142" name="Imagen 1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09" y="2277989"/>
            <a:ext cx="862548" cy="190623"/>
          </a:xfrm>
          <a:prstGeom prst="rect">
            <a:avLst/>
          </a:prstGeom>
        </p:spPr>
      </p:pic>
      <p:pic>
        <p:nvPicPr>
          <p:cNvPr id="143" name="Imagen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83" y="1654233"/>
            <a:ext cx="1284616" cy="402941"/>
          </a:xfrm>
          <a:prstGeom prst="rect">
            <a:avLst/>
          </a:prstGeom>
        </p:spPr>
      </p:pic>
      <p:pic>
        <p:nvPicPr>
          <p:cNvPr id="144" name="Imagen 1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38" y="3280820"/>
            <a:ext cx="1001683" cy="389133"/>
          </a:xfrm>
          <a:prstGeom prst="rect">
            <a:avLst/>
          </a:prstGeom>
        </p:spPr>
      </p:pic>
      <p:pic>
        <p:nvPicPr>
          <p:cNvPr id="145" name="Imagen 1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2" t="24512" r="33630" b="23603"/>
          <a:stretch/>
        </p:blipFill>
        <p:spPr>
          <a:xfrm>
            <a:off x="2959425" y="3260158"/>
            <a:ext cx="463714" cy="409795"/>
          </a:xfrm>
          <a:prstGeom prst="rect">
            <a:avLst/>
          </a:prstGeom>
        </p:spPr>
      </p:pic>
      <p:pic>
        <p:nvPicPr>
          <p:cNvPr id="146" name="Imagen 1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59" y="1090365"/>
            <a:ext cx="429568" cy="429568"/>
          </a:xfrm>
          <a:prstGeom prst="rect">
            <a:avLst/>
          </a:prstGeom>
        </p:spPr>
      </p:pic>
      <p:pic>
        <p:nvPicPr>
          <p:cNvPr id="148" name="Imagen 1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69" y="1179017"/>
            <a:ext cx="857881" cy="229275"/>
          </a:xfrm>
          <a:prstGeom prst="rect">
            <a:avLst/>
          </a:prstGeom>
        </p:spPr>
      </p:pic>
      <p:pic>
        <p:nvPicPr>
          <p:cNvPr id="149" name="Imagen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35" y="2177375"/>
            <a:ext cx="829319" cy="391853"/>
          </a:xfrm>
          <a:prstGeom prst="rect">
            <a:avLst/>
          </a:prstGeom>
        </p:spPr>
      </p:pic>
      <p:pic>
        <p:nvPicPr>
          <p:cNvPr id="150" name="Imagen 14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14206" r="7374" b="14359"/>
          <a:stretch/>
        </p:blipFill>
        <p:spPr>
          <a:xfrm>
            <a:off x="1497226" y="2155919"/>
            <a:ext cx="989627" cy="436398"/>
          </a:xfrm>
          <a:prstGeom prst="rect">
            <a:avLst/>
          </a:prstGeom>
        </p:spPr>
      </p:pic>
      <p:pic>
        <p:nvPicPr>
          <p:cNvPr id="151" name="Imagen 1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46" y="1150703"/>
            <a:ext cx="991227" cy="330667"/>
          </a:xfrm>
          <a:prstGeom prst="rect">
            <a:avLst/>
          </a:prstGeom>
        </p:spPr>
      </p:pic>
      <p:pic>
        <p:nvPicPr>
          <p:cNvPr id="152" name="Imagen 1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06" y="2194498"/>
            <a:ext cx="759040" cy="393461"/>
          </a:xfrm>
          <a:prstGeom prst="rect">
            <a:avLst/>
          </a:prstGeom>
        </p:spPr>
      </p:pic>
      <p:pic>
        <p:nvPicPr>
          <p:cNvPr id="153" name="Imagen 1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49" y="3294112"/>
            <a:ext cx="1072820" cy="337125"/>
          </a:xfrm>
          <a:prstGeom prst="rect">
            <a:avLst/>
          </a:prstGeom>
        </p:spPr>
      </p:pic>
      <p:pic>
        <p:nvPicPr>
          <p:cNvPr id="154" name="Imagen 15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2" b="19325"/>
          <a:stretch/>
        </p:blipFill>
        <p:spPr>
          <a:xfrm>
            <a:off x="3969134" y="2766707"/>
            <a:ext cx="954926" cy="334065"/>
          </a:xfrm>
          <a:prstGeom prst="rect">
            <a:avLst/>
          </a:prstGeom>
        </p:spPr>
      </p:pic>
      <p:pic>
        <p:nvPicPr>
          <p:cNvPr id="155" name="Imagen 1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69" y="2764841"/>
            <a:ext cx="857881" cy="372328"/>
          </a:xfrm>
          <a:prstGeom prst="rect">
            <a:avLst/>
          </a:prstGeom>
        </p:spPr>
      </p:pic>
      <p:pic>
        <p:nvPicPr>
          <p:cNvPr id="156" name="Imagen 1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48" y="1633612"/>
            <a:ext cx="922420" cy="414970"/>
          </a:xfrm>
          <a:prstGeom prst="rect">
            <a:avLst/>
          </a:prstGeom>
        </p:spPr>
      </p:pic>
      <p:pic>
        <p:nvPicPr>
          <p:cNvPr id="157" name="Imagen 15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25152" r="7443" b="24597"/>
          <a:stretch/>
        </p:blipFill>
        <p:spPr>
          <a:xfrm>
            <a:off x="3982884" y="1691761"/>
            <a:ext cx="964493" cy="299577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06" y="3929364"/>
            <a:ext cx="1133737" cy="182861"/>
          </a:xfrm>
          <a:prstGeom prst="rect">
            <a:avLst/>
          </a:prstGeom>
        </p:spPr>
      </p:pic>
      <p:pic>
        <p:nvPicPr>
          <p:cNvPr id="159" name="Imagen 15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30917" r="7940" b="38398"/>
          <a:stretch/>
        </p:blipFill>
        <p:spPr>
          <a:xfrm>
            <a:off x="1496253" y="2772722"/>
            <a:ext cx="990600" cy="289449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4" b="19768"/>
          <a:stretch/>
        </p:blipFill>
        <p:spPr>
          <a:xfrm>
            <a:off x="5173149" y="1624856"/>
            <a:ext cx="1030048" cy="430325"/>
          </a:xfrm>
          <a:prstGeom prst="rect">
            <a:avLst/>
          </a:prstGeom>
        </p:spPr>
      </p:pic>
      <p:sp>
        <p:nvSpPr>
          <p:cNvPr id="161" name="Shape 561"/>
          <p:cNvSpPr/>
          <p:nvPr/>
        </p:nvSpPr>
        <p:spPr>
          <a:xfrm>
            <a:off x="2627686" y="3772408"/>
            <a:ext cx="1187088" cy="496774"/>
          </a:xfrm>
          <a:prstGeom prst="roundRect">
            <a:avLst>
              <a:gd name="adj" fmla="val 7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endParaRPr sz="161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561"/>
          <p:cNvSpPr/>
          <p:nvPr/>
        </p:nvSpPr>
        <p:spPr>
          <a:xfrm>
            <a:off x="3875237" y="3772408"/>
            <a:ext cx="1187088" cy="496774"/>
          </a:xfrm>
          <a:prstGeom prst="roundRect">
            <a:avLst>
              <a:gd name="adj" fmla="val 7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endParaRPr sz="161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561"/>
          <p:cNvSpPr/>
          <p:nvPr/>
        </p:nvSpPr>
        <p:spPr>
          <a:xfrm>
            <a:off x="5111089" y="3772830"/>
            <a:ext cx="1187088" cy="496774"/>
          </a:xfrm>
          <a:prstGeom prst="roundRect">
            <a:avLst>
              <a:gd name="adj" fmla="val 7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endParaRPr sz="161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561"/>
          <p:cNvSpPr/>
          <p:nvPr/>
        </p:nvSpPr>
        <p:spPr>
          <a:xfrm>
            <a:off x="6346941" y="3772408"/>
            <a:ext cx="1187088" cy="496774"/>
          </a:xfrm>
          <a:prstGeom prst="roundRect">
            <a:avLst>
              <a:gd name="adj" fmla="val 7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endParaRPr sz="161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Imagen 16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63" y="3268105"/>
            <a:ext cx="755939" cy="417279"/>
          </a:xfrm>
          <a:prstGeom prst="rect">
            <a:avLst/>
          </a:prstGeom>
        </p:spPr>
      </p:pic>
      <p:pic>
        <p:nvPicPr>
          <p:cNvPr id="166" name="Imagen 165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1" b="15863"/>
          <a:stretch/>
        </p:blipFill>
        <p:spPr>
          <a:xfrm>
            <a:off x="5137695" y="3826125"/>
            <a:ext cx="1146576" cy="408249"/>
          </a:xfrm>
          <a:prstGeom prst="rect">
            <a:avLst/>
          </a:prstGeom>
        </p:spPr>
      </p:pic>
      <p:pic>
        <p:nvPicPr>
          <p:cNvPr id="167" name="Imagen 16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69" y="3816984"/>
            <a:ext cx="705069" cy="402531"/>
          </a:xfrm>
          <a:prstGeom prst="rect">
            <a:avLst/>
          </a:prstGeom>
        </p:spPr>
      </p:pic>
      <p:pic>
        <p:nvPicPr>
          <p:cNvPr id="168" name="Imagen 16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83" y="1691761"/>
            <a:ext cx="1075997" cy="287175"/>
          </a:xfrm>
          <a:prstGeom prst="rect">
            <a:avLst/>
          </a:prstGeom>
        </p:spPr>
      </p:pic>
      <p:pic>
        <p:nvPicPr>
          <p:cNvPr id="169" name="Imagen 168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14266" r="5174" b="17287"/>
          <a:stretch/>
        </p:blipFill>
        <p:spPr>
          <a:xfrm>
            <a:off x="6413428" y="2747753"/>
            <a:ext cx="1014270" cy="397919"/>
          </a:xfrm>
          <a:prstGeom prst="rect">
            <a:avLst/>
          </a:prstGeom>
        </p:spPr>
      </p:pic>
      <p:pic>
        <p:nvPicPr>
          <p:cNvPr id="170" name="Imagen 16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708" y="2777536"/>
            <a:ext cx="792246" cy="323236"/>
          </a:xfrm>
          <a:prstGeom prst="rect">
            <a:avLst/>
          </a:prstGeom>
        </p:spPr>
      </p:pic>
      <p:pic>
        <p:nvPicPr>
          <p:cNvPr id="171" name="Imagen 170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31528" r="13046" b="39847"/>
          <a:stretch/>
        </p:blipFill>
        <p:spPr>
          <a:xfrm>
            <a:off x="3911673" y="3898745"/>
            <a:ext cx="1114716" cy="244098"/>
          </a:xfrm>
          <a:prstGeom prst="rect">
            <a:avLst/>
          </a:prstGeom>
        </p:spPr>
      </p:pic>
      <p:pic>
        <p:nvPicPr>
          <p:cNvPr id="172" name="Imagen 17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1" b="23110"/>
          <a:stretch/>
        </p:blipFill>
        <p:spPr>
          <a:xfrm>
            <a:off x="2692046" y="3829211"/>
            <a:ext cx="1058302" cy="390304"/>
          </a:xfrm>
          <a:prstGeom prst="rect">
            <a:avLst/>
          </a:prstGeom>
        </p:spPr>
      </p:pic>
      <p:pic>
        <p:nvPicPr>
          <p:cNvPr id="173" name="Imagen 172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21404" r="5682" b="24228"/>
          <a:stretch/>
        </p:blipFill>
        <p:spPr>
          <a:xfrm>
            <a:off x="6432005" y="2195956"/>
            <a:ext cx="977115" cy="385371"/>
          </a:xfrm>
          <a:prstGeom prst="rect">
            <a:avLst/>
          </a:prstGeom>
        </p:spPr>
      </p:pic>
      <p:pic>
        <p:nvPicPr>
          <p:cNvPr id="1026" name="Picture 2" descr="Resultado de imagen de fiatc seguros logo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49" y="3334497"/>
            <a:ext cx="998007" cy="2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27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Certificaciones</a:t>
            </a:r>
          </a:p>
        </p:txBody>
      </p:sp>
      <p:pic>
        <p:nvPicPr>
          <p:cNvPr id="5" name="Shape 50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r="63283"/>
          <a:stretch/>
        </p:blipFill>
        <p:spPr>
          <a:xfrm>
            <a:off x="775253" y="731792"/>
            <a:ext cx="618580" cy="1000396"/>
          </a:xfrm>
          <a:prstGeom prst="rect">
            <a:avLst/>
          </a:prstGeom>
          <a:noFill/>
          <a:ln w="3175">
            <a:noFill/>
          </a:ln>
        </p:spPr>
      </p:pic>
      <p:grpSp>
        <p:nvGrpSpPr>
          <p:cNvPr id="6" name="Shape 501"/>
          <p:cNvGrpSpPr/>
          <p:nvPr/>
        </p:nvGrpSpPr>
        <p:grpSpPr>
          <a:xfrm>
            <a:off x="775253" y="724514"/>
            <a:ext cx="2548068" cy="1007674"/>
            <a:chOff x="775253" y="556338"/>
            <a:chExt cx="2548068" cy="1007674"/>
          </a:xfrm>
        </p:grpSpPr>
        <p:sp>
          <p:nvSpPr>
            <p:cNvPr id="7" name="Shape 502"/>
            <p:cNvSpPr txBox="1"/>
            <p:nvPr/>
          </p:nvSpPr>
          <p:spPr>
            <a:xfrm>
              <a:off x="1451113" y="556338"/>
              <a:ext cx="1872208" cy="626161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UNE-EN ISO 9001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Sistema de Gestión </a:t>
              </a:r>
              <a:endParaRPr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de la Calidad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  <p:pic>
          <p:nvPicPr>
            <p:cNvPr id="8" name="Shape 503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r="63283"/>
            <a:stretch/>
          </p:blipFill>
          <p:spPr>
            <a:xfrm>
              <a:off x="775253" y="563616"/>
              <a:ext cx="618580" cy="1000396"/>
            </a:xfrm>
            <a:prstGeom prst="rect">
              <a:avLst/>
            </a:prstGeom>
            <a:noFill/>
            <a:ln w="3175">
              <a:noFill/>
            </a:ln>
          </p:spPr>
        </p:pic>
      </p:grpSp>
      <p:sp>
        <p:nvSpPr>
          <p:cNvPr id="9" name="Rectángulo 8">
            <a:hlinkClick r:id="rId2"/>
          </p:cNvPr>
          <p:cNvSpPr/>
          <p:nvPr/>
        </p:nvSpPr>
        <p:spPr>
          <a:xfrm>
            <a:off x="1451113" y="741004"/>
            <a:ext cx="1305951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Shape 506"/>
          <p:cNvSpPr txBox="1"/>
          <p:nvPr/>
        </p:nvSpPr>
        <p:spPr>
          <a:xfrm>
            <a:off x="1451113" y="1781136"/>
            <a:ext cx="1872208" cy="646331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b="1" dirty="0">
                <a:solidFill>
                  <a:srgbClr val="00B7C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UNE-EN ISO 14001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050" b="1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Sistema de Gestión Medioambiental</a:t>
            </a:r>
            <a:endParaRPr sz="900" dirty="0">
              <a:latin typeface="Century Gothic" panose="020B0502020202020204" pitchFamily="34" charset="0"/>
            </a:endParaRPr>
          </a:p>
        </p:txBody>
      </p:sp>
      <p:pic>
        <p:nvPicPr>
          <p:cNvPr id="11" name="Shape 50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61617"/>
          <a:stretch/>
        </p:blipFill>
        <p:spPr>
          <a:xfrm>
            <a:off x="899592" y="1808113"/>
            <a:ext cx="551521" cy="926713"/>
          </a:xfrm>
          <a:prstGeom prst="rect">
            <a:avLst/>
          </a:prstGeom>
          <a:noFill/>
          <a:ln w="3175">
            <a:noFill/>
          </a:ln>
        </p:spPr>
      </p:pic>
      <p:grpSp>
        <p:nvGrpSpPr>
          <p:cNvPr id="12" name="Shape 509"/>
          <p:cNvGrpSpPr/>
          <p:nvPr/>
        </p:nvGrpSpPr>
        <p:grpSpPr>
          <a:xfrm>
            <a:off x="872038" y="2802144"/>
            <a:ext cx="2250594" cy="934969"/>
            <a:chOff x="872038" y="2757694"/>
            <a:chExt cx="2250594" cy="934969"/>
          </a:xfrm>
        </p:grpSpPr>
        <p:sp>
          <p:nvSpPr>
            <p:cNvPr id="13" name="Shape 510"/>
            <p:cNvSpPr txBox="1"/>
            <p:nvPr/>
          </p:nvSpPr>
          <p:spPr>
            <a:xfrm>
              <a:off x="1451113" y="2757694"/>
              <a:ext cx="1671519" cy="646331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UNE-EN ISO 27001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Sistema de Gestión de Seguridad de la Información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  <p:pic>
          <p:nvPicPr>
            <p:cNvPr id="14" name="Shape 511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r="66109"/>
            <a:stretch/>
          </p:blipFill>
          <p:spPr>
            <a:xfrm>
              <a:off x="872038" y="2766301"/>
              <a:ext cx="521795" cy="926362"/>
            </a:xfrm>
            <a:prstGeom prst="rect">
              <a:avLst/>
            </a:prstGeom>
            <a:noFill/>
            <a:ln w="3175">
              <a:noFill/>
            </a:ln>
          </p:spPr>
        </p:pic>
      </p:grpSp>
      <p:grpSp>
        <p:nvGrpSpPr>
          <p:cNvPr id="15" name="Shape 513"/>
          <p:cNvGrpSpPr/>
          <p:nvPr/>
        </p:nvGrpSpPr>
        <p:grpSpPr>
          <a:xfrm>
            <a:off x="880269" y="3894574"/>
            <a:ext cx="2442516" cy="921102"/>
            <a:chOff x="872038" y="3836347"/>
            <a:chExt cx="2442516" cy="921102"/>
          </a:xfrm>
        </p:grpSpPr>
        <p:sp>
          <p:nvSpPr>
            <p:cNvPr id="16" name="Shape 514"/>
            <p:cNvSpPr txBox="1"/>
            <p:nvPr/>
          </p:nvSpPr>
          <p:spPr>
            <a:xfrm>
              <a:off x="1442346" y="3836347"/>
              <a:ext cx="1872208" cy="646331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UNE-EN ISO 20000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Sistema de Gestión </a:t>
              </a:r>
              <a:endParaRPr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de Servicios TI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  <p:pic>
          <p:nvPicPr>
            <p:cNvPr id="17" name="Shape 515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r="65976"/>
            <a:stretch/>
          </p:blipFill>
          <p:spPr>
            <a:xfrm>
              <a:off x="872038" y="3856455"/>
              <a:ext cx="521795" cy="900994"/>
            </a:xfrm>
            <a:prstGeom prst="rect">
              <a:avLst/>
            </a:prstGeom>
            <a:noFill/>
            <a:ln w="3175">
              <a:noFill/>
            </a:ln>
          </p:spPr>
        </p:pic>
      </p:grpSp>
      <p:sp>
        <p:nvSpPr>
          <p:cNvPr id="18" name="Rectángulo 17">
            <a:hlinkClick r:id="rId6"/>
          </p:cNvPr>
          <p:cNvSpPr/>
          <p:nvPr/>
        </p:nvSpPr>
        <p:spPr>
          <a:xfrm>
            <a:off x="1442346" y="2790348"/>
            <a:ext cx="1305951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hlinkClick r:id="rId8"/>
          </p:cNvPr>
          <p:cNvSpPr/>
          <p:nvPr/>
        </p:nvSpPr>
        <p:spPr>
          <a:xfrm>
            <a:off x="1459344" y="3897178"/>
            <a:ext cx="1305951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" name="Shape 517"/>
          <p:cNvGrpSpPr/>
          <p:nvPr/>
        </p:nvGrpSpPr>
        <p:grpSpPr>
          <a:xfrm>
            <a:off x="3128617" y="3887374"/>
            <a:ext cx="2805222" cy="899600"/>
            <a:chOff x="3441236" y="3571087"/>
            <a:chExt cx="2805222" cy="899600"/>
          </a:xfrm>
        </p:grpSpPr>
        <p:sp>
          <p:nvSpPr>
            <p:cNvPr id="21" name="Shape 518"/>
            <p:cNvSpPr txBox="1"/>
            <p:nvPr/>
          </p:nvSpPr>
          <p:spPr>
            <a:xfrm>
              <a:off x="4374250" y="3571087"/>
              <a:ext cx="1872208" cy="738664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 err="1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Common</a:t>
              </a: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</a:t>
              </a:r>
              <a:r>
                <a:rPr lang="es-ES" sz="1050" b="1" dirty="0" err="1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Criteria</a:t>
              </a: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EAL 2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" sz="1050" b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Sistema de Gestión </a:t>
              </a:r>
              <a:endParaRPr sz="900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de Eventos SIEM</a:t>
              </a:r>
              <a:endParaRPr sz="900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Shape 519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r="47434"/>
            <a:stretch/>
          </p:blipFill>
          <p:spPr>
            <a:xfrm>
              <a:off x="3441236" y="3635887"/>
              <a:ext cx="898968" cy="834800"/>
            </a:xfrm>
            <a:prstGeom prst="rect">
              <a:avLst/>
            </a:prstGeom>
            <a:noFill/>
            <a:ln w="3175">
              <a:noFill/>
            </a:ln>
          </p:spPr>
        </p:pic>
      </p:grpSp>
      <p:grpSp>
        <p:nvGrpSpPr>
          <p:cNvPr id="23" name="Shape 521"/>
          <p:cNvGrpSpPr/>
          <p:nvPr/>
        </p:nvGrpSpPr>
        <p:grpSpPr>
          <a:xfrm>
            <a:off x="3267879" y="2775498"/>
            <a:ext cx="2739528" cy="985821"/>
            <a:chOff x="3801010" y="2412944"/>
            <a:chExt cx="2739528" cy="985821"/>
          </a:xfrm>
        </p:grpSpPr>
        <p:sp>
          <p:nvSpPr>
            <p:cNvPr id="24" name="Shape 522"/>
            <p:cNvSpPr txBox="1"/>
            <p:nvPr/>
          </p:nvSpPr>
          <p:spPr>
            <a:xfrm>
              <a:off x="4668330" y="2412944"/>
              <a:ext cx="1872208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Esquema Nacional </a:t>
              </a:r>
              <a:endParaRPr sz="1050" b="1" dirty="0">
                <a:solidFill>
                  <a:srgbClr val="00B7C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de Seguridad ENS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" sz="1050" b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Categoría alta</a:t>
              </a:r>
              <a:endParaRPr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Shape 523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r="58402"/>
            <a:stretch/>
          </p:blipFill>
          <p:spPr>
            <a:xfrm>
              <a:off x="3801010" y="2426193"/>
              <a:ext cx="724227" cy="972572"/>
            </a:xfrm>
            <a:prstGeom prst="rect">
              <a:avLst/>
            </a:prstGeom>
            <a:noFill/>
            <a:ln w="3175">
              <a:noFill/>
            </a:ln>
          </p:spPr>
        </p:pic>
      </p:grpSp>
      <p:grpSp>
        <p:nvGrpSpPr>
          <p:cNvPr id="26" name="Shape 525"/>
          <p:cNvGrpSpPr/>
          <p:nvPr/>
        </p:nvGrpSpPr>
        <p:grpSpPr>
          <a:xfrm>
            <a:off x="3182081" y="1754152"/>
            <a:ext cx="2892320" cy="776021"/>
            <a:chOff x="3393815" y="1363211"/>
            <a:chExt cx="2892320" cy="776021"/>
          </a:xfrm>
        </p:grpSpPr>
        <p:sp>
          <p:nvSpPr>
            <p:cNvPr id="27" name="Shape 526"/>
            <p:cNvSpPr txBox="1"/>
            <p:nvPr/>
          </p:nvSpPr>
          <p:spPr>
            <a:xfrm>
              <a:off x="4361892" y="1399476"/>
              <a:ext cx="1924243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CMMI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Nivel de Madurez 3</a:t>
              </a:r>
              <a:endParaRPr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Shape 527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r="45455"/>
            <a:stretch/>
          </p:blipFill>
          <p:spPr>
            <a:xfrm>
              <a:off x="3393815" y="1363211"/>
              <a:ext cx="1019666" cy="776021"/>
            </a:xfrm>
            <a:prstGeom prst="rect">
              <a:avLst/>
            </a:prstGeom>
            <a:noFill/>
            <a:ln w="3175">
              <a:noFill/>
            </a:ln>
          </p:spPr>
        </p:pic>
      </p:grpSp>
      <p:grpSp>
        <p:nvGrpSpPr>
          <p:cNvPr id="29" name="Shape 529"/>
          <p:cNvGrpSpPr/>
          <p:nvPr/>
        </p:nvGrpSpPr>
        <p:grpSpPr>
          <a:xfrm>
            <a:off x="3243193" y="723440"/>
            <a:ext cx="2748692" cy="733124"/>
            <a:chOff x="3450764" y="721751"/>
            <a:chExt cx="2748692" cy="733124"/>
          </a:xfrm>
        </p:grpSpPr>
        <p:sp>
          <p:nvSpPr>
            <p:cNvPr id="30" name="Shape 530"/>
            <p:cNvSpPr txBox="1"/>
            <p:nvPr/>
          </p:nvSpPr>
          <p:spPr>
            <a:xfrm>
              <a:off x="4327248" y="721751"/>
              <a:ext cx="1872208" cy="646331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ISO 15504/ISO 12207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" sz="1050" b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Sistema de Gestión de la Calidad del Software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  <p:pic>
          <p:nvPicPr>
            <p:cNvPr id="31" name="Shape 531">
              <a:hlinkClick r:id="rId16"/>
            </p:cNvPr>
            <p:cNvPicPr preferRelativeResize="0"/>
            <p:nvPr/>
          </p:nvPicPr>
          <p:blipFill rotWithShape="1">
            <a:blip r:embed="rId17">
              <a:alphaModFix/>
            </a:blip>
            <a:srcRect r="43219"/>
            <a:stretch/>
          </p:blipFill>
          <p:spPr>
            <a:xfrm>
              <a:off x="3450764" y="828337"/>
              <a:ext cx="803887" cy="626538"/>
            </a:xfrm>
            <a:prstGeom prst="rect">
              <a:avLst/>
            </a:prstGeom>
            <a:noFill/>
            <a:ln w="3175">
              <a:noFill/>
            </a:ln>
          </p:spPr>
        </p:pic>
      </p:grpSp>
      <p:sp>
        <p:nvSpPr>
          <p:cNvPr id="32" name="Rectángulo 31">
            <a:hlinkClick r:id="rId16"/>
          </p:cNvPr>
          <p:cNvSpPr/>
          <p:nvPr/>
        </p:nvSpPr>
        <p:spPr>
          <a:xfrm>
            <a:off x="4131531" y="659235"/>
            <a:ext cx="1512272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>
            <a:hlinkClick r:id="rId14"/>
          </p:cNvPr>
          <p:cNvSpPr/>
          <p:nvPr/>
        </p:nvSpPr>
        <p:spPr>
          <a:xfrm>
            <a:off x="4168476" y="1767054"/>
            <a:ext cx="1102689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hlinkClick r:id="rId12"/>
          </p:cNvPr>
          <p:cNvSpPr/>
          <p:nvPr/>
        </p:nvSpPr>
        <p:spPr>
          <a:xfrm>
            <a:off x="4101599" y="2728483"/>
            <a:ext cx="1675600" cy="4994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>
            <a:hlinkClick r:id="rId10"/>
          </p:cNvPr>
          <p:cNvSpPr/>
          <p:nvPr/>
        </p:nvSpPr>
        <p:spPr>
          <a:xfrm>
            <a:off x="4161681" y="3832095"/>
            <a:ext cx="1720568" cy="42995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hlinkClick r:id="rId4"/>
          </p:cNvPr>
          <p:cNvSpPr/>
          <p:nvPr/>
        </p:nvSpPr>
        <p:spPr>
          <a:xfrm>
            <a:off x="1451112" y="1765621"/>
            <a:ext cx="1305951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7" name="Grupo 36"/>
          <p:cNvGrpSpPr/>
          <p:nvPr/>
        </p:nvGrpSpPr>
        <p:grpSpPr>
          <a:xfrm>
            <a:off x="6078967" y="723038"/>
            <a:ext cx="2546384" cy="675130"/>
            <a:chOff x="6082308" y="767321"/>
            <a:chExt cx="2546384" cy="675130"/>
          </a:xfrm>
        </p:grpSpPr>
        <p:pic>
          <p:nvPicPr>
            <p:cNvPr id="38" name="Picture 2" descr="Logo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308" y="916656"/>
              <a:ext cx="906542" cy="525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Shape 530"/>
            <p:cNvSpPr txBox="1"/>
            <p:nvPr/>
          </p:nvSpPr>
          <p:spPr>
            <a:xfrm>
              <a:off x="7091883" y="767321"/>
              <a:ext cx="1536809" cy="646331"/>
            </a:xfrm>
            <a:prstGeom prst="rect">
              <a:avLst/>
            </a:prstGeom>
            <a:noFill/>
            <a:ln w="3175"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b="1" dirty="0">
                  <a:solidFill>
                    <a:srgbClr val="00B7C6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FIRST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" sz="1050" b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lvl="0"/>
              <a:r>
                <a:rPr lang="es-ES" sz="900" i="1" dirty="0">
                  <a:solidFill>
                    <a:srgbClr val="4D5554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Foro de Respuesta a Incidentes y Equipos de Seguridad</a:t>
              </a:r>
              <a:endParaRPr lang="es-ES" sz="9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Shape 530"/>
          <p:cNvSpPr txBox="1"/>
          <p:nvPr/>
        </p:nvSpPr>
        <p:spPr>
          <a:xfrm>
            <a:off x="7085871" y="2059555"/>
            <a:ext cx="1568115" cy="646331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b="1" dirty="0">
                <a:solidFill>
                  <a:srgbClr val="00B7C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CSIRT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050" b="1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lvl="0"/>
            <a:r>
              <a:rPr lang="es-ES" sz="9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Computer</a:t>
            </a:r>
            <a:r>
              <a:rPr lang="es-ES"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Security </a:t>
            </a:r>
            <a:r>
              <a:rPr lang="es-ES" sz="9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Incident</a:t>
            </a:r>
            <a:r>
              <a:rPr lang="es-ES"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Response </a:t>
            </a:r>
            <a:r>
              <a:rPr lang="es-ES" sz="9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Team</a:t>
            </a:r>
            <a:r>
              <a:rPr lang="es-ES"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 España</a:t>
            </a:r>
            <a:endParaRPr sz="900" dirty="0">
              <a:latin typeface="Century Gothic" panose="020B0502020202020204" pitchFamily="34" charset="0"/>
            </a:endParaRPr>
          </a:p>
        </p:txBody>
      </p:sp>
      <p:sp>
        <p:nvSpPr>
          <p:cNvPr id="41" name="Shape 530"/>
          <p:cNvSpPr txBox="1"/>
          <p:nvPr/>
        </p:nvSpPr>
        <p:spPr>
          <a:xfrm>
            <a:off x="7058981" y="3448475"/>
            <a:ext cx="1872208" cy="646331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b="1" dirty="0">
                <a:solidFill>
                  <a:srgbClr val="00B7C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CERT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050" b="1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Computer</a:t>
            </a:r>
            <a:r>
              <a:rPr lang="es-ES"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9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Emergency</a:t>
            </a:r>
            <a:r>
              <a:rPr lang="es-ES" sz="90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Response </a:t>
            </a:r>
            <a:r>
              <a:rPr lang="es-ES" sz="900" i="1" dirty="0" err="1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Team</a:t>
            </a:r>
            <a:endParaRPr sz="900" dirty="0">
              <a:latin typeface="Century Gothic" panose="020B0502020202020204" pitchFamily="34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29" y="3472078"/>
            <a:ext cx="716416" cy="715461"/>
          </a:xfrm>
          <a:prstGeom prst="rect">
            <a:avLst/>
          </a:prstGeom>
        </p:spPr>
      </p:pic>
      <p:pic>
        <p:nvPicPr>
          <p:cNvPr id="43" name="Imagen 42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27" y="2307150"/>
            <a:ext cx="909491" cy="174616"/>
          </a:xfrm>
          <a:prstGeom prst="rect">
            <a:avLst/>
          </a:prstGeom>
        </p:spPr>
      </p:pic>
      <p:sp>
        <p:nvSpPr>
          <p:cNvPr id="44" name="Rectángulo 43">
            <a:hlinkClick r:id="rId18"/>
          </p:cNvPr>
          <p:cNvSpPr/>
          <p:nvPr/>
        </p:nvSpPr>
        <p:spPr>
          <a:xfrm>
            <a:off x="7077114" y="659234"/>
            <a:ext cx="1512272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>
            <a:hlinkClick r:id="rId21"/>
          </p:cNvPr>
          <p:cNvSpPr/>
          <p:nvPr/>
        </p:nvSpPr>
        <p:spPr>
          <a:xfrm>
            <a:off x="7080354" y="1982721"/>
            <a:ext cx="1512272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/>
          <p:cNvSpPr/>
          <p:nvPr/>
        </p:nvSpPr>
        <p:spPr>
          <a:xfrm>
            <a:off x="7058981" y="3367560"/>
            <a:ext cx="1512272" cy="371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Shape 500"/>
          <p:cNvCxnSpPr/>
          <p:nvPr/>
        </p:nvCxnSpPr>
        <p:spPr>
          <a:xfrm>
            <a:off x="2936488" y="823042"/>
            <a:ext cx="0" cy="377907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8" name="Shape 500"/>
          <p:cNvCxnSpPr/>
          <p:nvPr/>
        </p:nvCxnSpPr>
        <p:spPr>
          <a:xfrm>
            <a:off x="5861786" y="846967"/>
            <a:ext cx="0" cy="377907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5992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Sobre Grupo ICA</a:t>
            </a:r>
          </a:p>
        </p:txBody>
      </p:sp>
      <p:pic>
        <p:nvPicPr>
          <p:cNvPr id="5" name="Shape 3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7851" y="2341061"/>
            <a:ext cx="1734229" cy="6627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95"/>
          <p:cNvSpPr txBox="1"/>
          <p:nvPr/>
        </p:nvSpPr>
        <p:spPr>
          <a:xfrm>
            <a:off x="3701919" y="396390"/>
            <a:ext cx="1705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Experiencia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+35 años en el mercado español</a:t>
            </a:r>
            <a:endParaRPr sz="1050" b="0" i="1" u="none" strike="noStrike" cap="none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Shape 396"/>
          <p:cNvSpPr txBox="1"/>
          <p:nvPr/>
        </p:nvSpPr>
        <p:spPr>
          <a:xfrm>
            <a:off x="6686473" y="2689141"/>
            <a:ext cx="195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Profesionalidad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 equipo humano altamente cualificado de 670 personas</a:t>
            </a:r>
            <a:endParaRPr sz="105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" name="Shape 397"/>
          <p:cNvSpPr txBox="1"/>
          <p:nvPr/>
        </p:nvSpPr>
        <p:spPr>
          <a:xfrm>
            <a:off x="5444227" y="3821955"/>
            <a:ext cx="2607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Calidad Certificada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Contamos con las certificaciones necesarias para el desarrollo de nuestras actividades</a:t>
            </a:r>
            <a:endParaRPr sz="1050" b="0" i="1" u="none" strike="noStrike" cap="none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Shape 398"/>
          <p:cNvSpPr txBox="1"/>
          <p:nvPr/>
        </p:nvSpPr>
        <p:spPr>
          <a:xfrm>
            <a:off x="1221529" y="3821955"/>
            <a:ext cx="2074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Seguridad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Sistema de seguridad de la información certificado UNE-EN ISO 27001</a:t>
            </a:r>
            <a:endParaRPr sz="1050" b="0" i="1" u="none" strike="noStrike" cap="none" dirty="0">
              <a:solidFill>
                <a:srgbClr val="4D555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Shape 399"/>
          <p:cNvSpPr txBox="1"/>
          <p:nvPr/>
        </p:nvSpPr>
        <p:spPr>
          <a:xfrm>
            <a:off x="255814" y="2689141"/>
            <a:ext cx="2271538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Innovación y desarrollo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Buscamos constantemente soluciones novedosas</a:t>
            </a:r>
            <a:endParaRPr sz="105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Shape 400"/>
          <p:cNvSpPr txBox="1"/>
          <p:nvPr/>
        </p:nvSpPr>
        <p:spPr>
          <a:xfrm>
            <a:off x="683568" y="1195716"/>
            <a:ext cx="20019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Medioambiente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Trabajamos de forma sostenible, disminuyendo el impacto ambiental UNE-EN ISO 14001 </a:t>
            </a:r>
            <a:endParaRPr sz="105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2" name="Shape 401"/>
          <p:cNvSpPr txBox="1"/>
          <p:nvPr/>
        </p:nvSpPr>
        <p:spPr>
          <a:xfrm>
            <a:off x="6401419" y="1161054"/>
            <a:ext cx="195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Confianza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050" b="0" i="1" u="none" strike="noStrike" cap="none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200 clientes recurrentes de entidades públicas y privadas</a:t>
            </a:r>
            <a:endParaRPr sz="105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3" name="Shape 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929" y="3867894"/>
            <a:ext cx="451429" cy="46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4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1441" y="1098711"/>
            <a:ext cx="546600" cy="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4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8212" y="2709706"/>
            <a:ext cx="377604" cy="55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1272" y="1164986"/>
            <a:ext cx="596592" cy="54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4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92841" y="3821955"/>
            <a:ext cx="531087" cy="50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0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65851" y="2740570"/>
            <a:ext cx="531756" cy="49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40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30771" y="1324601"/>
            <a:ext cx="501078" cy="4550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hape 409"/>
          <p:cNvCxnSpPr/>
          <p:nvPr/>
        </p:nvCxnSpPr>
        <p:spPr>
          <a:xfrm rot="10800000">
            <a:off x="3239047" y="1903530"/>
            <a:ext cx="382500" cy="408000"/>
          </a:xfrm>
          <a:prstGeom prst="straightConnector1">
            <a:avLst/>
          </a:prstGeom>
          <a:noFill/>
          <a:ln w="15875" cap="flat" cmpd="sng">
            <a:solidFill>
              <a:srgbClr val="BFBFBF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21" name="Shape 410"/>
          <p:cNvCxnSpPr/>
          <p:nvPr/>
        </p:nvCxnSpPr>
        <p:spPr>
          <a:xfrm rot="-5640143">
            <a:off x="5317698" y="1935744"/>
            <a:ext cx="382533" cy="408096"/>
          </a:xfrm>
          <a:prstGeom prst="straightConnector1">
            <a:avLst/>
          </a:prstGeom>
          <a:noFill/>
          <a:ln w="15875" cap="flat" cmpd="sng">
            <a:solidFill>
              <a:srgbClr val="BFBFBF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22" name="Shape 411"/>
          <p:cNvGrpSpPr/>
          <p:nvPr/>
        </p:nvGrpSpPr>
        <p:grpSpPr>
          <a:xfrm rot="10800000">
            <a:off x="3490143" y="3291830"/>
            <a:ext cx="1680381" cy="410093"/>
            <a:chOff x="4041022" y="2066671"/>
            <a:chExt cx="1680381" cy="410093"/>
          </a:xfrm>
        </p:grpSpPr>
        <p:cxnSp>
          <p:nvCxnSpPr>
            <p:cNvPr id="23" name="Shape 412"/>
            <p:cNvCxnSpPr/>
            <p:nvPr/>
          </p:nvCxnSpPr>
          <p:spPr>
            <a:xfrm rot="10800000">
              <a:off x="4041022" y="2068764"/>
              <a:ext cx="382500" cy="408000"/>
            </a:xfrm>
            <a:prstGeom prst="straightConnector1">
              <a:avLst/>
            </a:prstGeom>
            <a:noFill/>
            <a:ln w="15875" cap="flat" cmpd="sng">
              <a:solidFill>
                <a:srgbClr val="BFBFBF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cxnSp>
          <p:nvCxnSpPr>
            <p:cNvPr id="24" name="Shape 413"/>
            <p:cNvCxnSpPr/>
            <p:nvPr/>
          </p:nvCxnSpPr>
          <p:spPr>
            <a:xfrm rot="-5640143">
              <a:off x="5313236" y="2067665"/>
              <a:ext cx="382533" cy="408096"/>
            </a:xfrm>
            <a:prstGeom prst="straightConnector1">
              <a:avLst/>
            </a:prstGeom>
            <a:noFill/>
            <a:ln w="15875" cap="flat" cmpd="sng">
              <a:solidFill>
                <a:srgbClr val="BFBFBF"/>
              </a:solidFill>
              <a:prstDash val="dash"/>
              <a:round/>
              <a:headEnd type="none" w="sm" len="sm"/>
              <a:tailEnd type="stealth" w="med" len="med"/>
            </a:ln>
          </p:spPr>
        </p:cxnSp>
      </p:grpSp>
      <p:cxnSp>
        <p:nvCxnSpPr>
          <p:cNvPr id="25" name="Shape 414"/>
          <p:cNvCxnSpPr/>
          <p:nvPr/>
        </p:nvCxnSpPr>
        <p:spPr>
          <a:xfrm flipH="1">
            <a:off x="3035185" y="2867144"/>
            <a:ext cx="433800" cy="39600"/>
          </a:xfrm>
          <a:prstGeom prst="straightConnector1">
            <a:avLst/>
          </a:prstGeom>
          <a:noFill/>
          <a:ln w="15875" cap="flat" cmpd="sng">
            <a:solidFill>
              <a:srgbClr val="BFBFBF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26" name="Shape 415"/>
          <p:cNvCxnSpPr/>
          <p:nvPr/>
        </p:nvCxnSpPr>
        <p:spPr>
          <a:xfrm>
            <a:off x="5508104" y="2886949"/>
            <a:ext cx="426000" cy="116700"/>
          </a:xfrm>
          <a:prstGeom prst="straightConnector1">
            <a:avLst/>
          </a:prstGeom>
          <a:noFill/>
          <a:ln w="15875" cap="flat" cmpd="sng">
            <a:solidFill>
              <a:srgbClr val="BFBFBF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27" name="Shape 416"/>
          <p:cNvCxnSpPr/>
          <p:nvPr/>
        </p:nvCxnSpPr>
        <p:spPr>
          <a:xfrm rot="10800000" flipH="1">
            <a:off x="4551615" y="1731221"/>
            <a:ext cx="3000" cy="432000"/>
          </a:xfrm>
          <a:prstGeom prst="straightConnector1">
            <a:avLst/>
          </a:prstGeom>
          <a:noFill/>
          <a:ln w="15875" cap="flat" cmpd="sng">
            <a:solidFill>
              <a:srgbClr val="BFBFBF"/>
            </a:solidFill>
            <a:prstDash val="dash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979509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title"/>
          </p:nvPr>
        </p:nvSpPr>
        <p:spPr>
          <a:xfrm>
            <a:off x="2555776" y="205306"/>
            <a:ext cx="613102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F5555"/>
              </a:buClr>
              <a:buSzPts val="1586"/>
              <a:buFont typeface="Calibri"/>
              <a:buNone/>
            </a:pPr>
            <a:r>
              <a:rPr lang="es-ES" b="0" i="0" u="none" strike="noStrike" cap="none" dirty="0">
                <a:solidFill>
                  <a:srgbClr val="4F5555"/>
                </a:solidFill>
                <a:ea typeface="Calibri"/>
                <a:sym typeface="Calibri"/>
              </a:rPr>
              <a:t>Contacto</a:t>
            </a:r>
            <a:endParaRPr b="0" i="0" u="none" strike="noStrike" cap="none" dirty="0">
              <a:solidFill>
                <a:srgbClr val="4F5555"/>
              </a:solidFill>
              <a:ea typeface="Calibri"/>
              <a:sym typeface="Calibri"/>
            </a:endParaRPr>
          </a:p>
        </p:txBody>
      </p:sp>
      <p:pic>
        <p:nvPicPr>
          <p:cNvPr id="781" name="Shape 781" descr="Resultado de imagen de logo linkedi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9494" y="4015443"/>
            <a:ext cx="226295" cy="22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Shape 782" descr="Resultado de imagen de logo twitter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9755" y="4015443"/>
            <a:ext cx="226295" cy="22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400" dirty="0"/>
              <a:t>Sobre Grupo ICA</a:t>
            </a:r>
          </a:p>
        </p:txBody>
      </p:sp>
      <p:pic>
        <p:nvPicPr>
          <p:cNvPr id="5" name="Shape 4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7704" y="3714724"/>
            <a:ext cx="701039" cy="84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3551414"/>
            <a:ext cx="1043592" cy="101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0371" y="3541259"/>
            <a:ext cx="601509" cy="10218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426"/>
          <p:cNvSpPr txBox="1"/>
          <p:nvPr/>
        </p:nvSpPr>
        <p:spPr>
          <a:xfrm>
            <a:off x="631440" y="4528334"/>
            <a:ext cx="643206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800" b="1" i="0" u="none" strike="noStrike" cap="none" dirty="0">
                <a:solidFill>
                  <a:srgbClr val="2E6A7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Madrid</a:t>
            </a:r>
            <a:endParaRPr sz="800" b="1" i="0" u="none" strike="noStrike" cap="none" dirty="0">
              <a:solidFill>
                <a:srgbClr val="2E6A7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Shape 427"/>
          <p:cNvSpPr txBox="1"/>
          <p:nvPr/>
        </p:nvSpPr>
        <p:spPr>
          <a:xfrm>
            <a:off x="1853035" y="4525906"/>
            <a:ext cx="793495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800" b="1" i="0" u="none" strike="noStrike" cap="none">
                <a:solidFill>
                  <a:srgbClr val="2E6A7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Barcelona</a:t>
            </a:r>
            <a:endParaRPr sz="800" b="1" i="0" u="none" strike="noStrike" cap="none">
              <a:solidFill>
                <a:srgbClr val="2E6A7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Shape 428"/>
          <p:cNvSpPr txBox="1"/>
          <p:nvPr/>
        </p:nvSpPr>
        <p:spPr>
          <a:xfrm>
            <a:off x="2830800" y="4525906"/>
            <a:ext cx="59055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800" b="1" i="0" u="none" strike="noStrike" cap="none">
                <a:solidFill>
                  <a:srgbClr val="2E6A7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Sevilla</a:t>
            </a:r>
            <a:endParaRPr sz="800" b="1" i="0" u="none" strike="noStrike" cap="none">
              <a:solidFill>
                <a:srgbClr val="2E6A7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hape 429"/>
          <p:cNvSpPr txBox="1"/>
          <p:nvPr/>
        </p:nvSpPr>
        <p:spPr>
          <a:xfrm>
            <a:off x="1547664" y="2254899"/>
            <a:ext cx="152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670</a:t>
            </a:r>
            <a:r>
              <a:rPr lang="es-ES" sz="2800" b="1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cxnSp>
        <p:nvCxnSpPr>
          <p:cNvPr id="12" name="Shape 430"/>
          <p:cNvCxnSpPr/>
          <p:nvPr/>
        </p:nvCxnSpPr>
        <p:spPr>
          <a:xfrm>
            <a:off x="1864372" y="1939263"/>
            <a:ext cx="8919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Shape 431"/>
          <p:cNvSpPr txBox="1"/>
          <p:nvPr/>
        </p:nvSpPr>
        <p:spPr>
          <a:xfrm>
            <a:off x="1547664" y="1959767"/>
            <a:ext cx="1525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1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Personas</a:t>
            </a:r>
            <a:endParaRPr sz="1400" b="1" i="0" u="none" strike="noStrike" cap="none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Shape 432"/>
          <p:cNvSpPr txBox="1"/>
          <p:nvPr/>
        </p:nvSpPr>
        <p:spPr>
          <a:xfrm>
            <a:off x="166330" y="2254899"/>
            <a:ext cx="152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35</a:t>
            </a:r>
            <a:endParaRPr sz="2800" b="1" i="0" u="none" strike="noStrike" cap="none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5" name="Shape 433"/>
          <p:cNvCxnSpPr/>
          <p:nvPr/>
        </p:nvCxnSpPr>
        <p:spPr>
          <a:xfrm>
            <a:off x="483038" y="1939263"/>
            <a:ext cx="8919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Shape 434"/>
          <p:cNvSpPr txBox="1"/>
          <p:nvPr/>
        </p:nvSpPr>
        <p:spPr>
          <a:xfrm>
            <a:off x="166330" y="1959767"/>
            <a:ext cx="1525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1" i="0" u="none" strike="noStrike" cap="none" dirty="0">
                <a:solidFill>
                  <a:srgbClr val="4F555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Años de vida</a:t>
            </a:r>
            <a:endParaRPr sz="900" b="1" i="0" u="none" strike="noStrike" cap="none" dirty="0">
              <a:solidFill>
                <a:srgbClr val="4F5555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Shape 435"/>
          <p:cNvSpPr txBox="1"/>
          <p:nvPr/>
        </p:nvSpPr>
        <p:spPr>
          <a:xfrm>
            <a:off x="2974642" y="2254899"/>
            <a:ext cx="152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&gt;200</a:t>
            </a:r>
            <a:endParaRPr sz="2800" b="1" i="0" u="none" strike="noStrike" cap="none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8" name="Shape 436"/>
          <p:cNvCxnSpPr/>
          <p:nvPr/>
        </p:nvCxnSpPr>
        <p:spPr>
          <a:xfrm>
            <a:off x="3291350" y="1939263"/>
            <a:ext cx="8919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Shape 437"/>
          <p:cNvSpPr txBox="1"/>
          <p:nvPr/>
        </p:nvSpPr>
        <p:spPr>
          <a:xfrm>
            <a:off x="2974642" y="1959767"/>
            <a:ext cx="15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1" i="0" u="none" strike="noStrike" cap="none">
                <a:solidFill>
                  <a:srgbClr val="4F555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Clientes</a:t>
            </a:r>
            <a:endParaRPr sz="900" b="1" i="0" u="none" strike="noStrike" cap="none">
              <a:solidFill>
                <a:srgbClr val="4F5555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" name="Shape 439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4" y="1312831"/>
            <a:ext cx="531302" cy="57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4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6911" y="1389527"/>
            <a:ext cx="531756" cy="49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4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89448" y="1400611"/>
            <a:ext cx="501078" cy="45506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438"/>
          <p:cNvSpPr txBox="1"/>
          <p:nvPr/>
        </p:nvSpPr>
        <p:spPr>
          <a:xfrm>
            <a:off x="468086" y="3021718"/>
            <a:ext cx="82452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None/>
            </a:pPr>
            <a:r>
              <a:rPr lang="es-ES" sz="1200" b="1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 panose="020F0502020204030204" pitchFamily="34" charset="0"/>
                <a:sym typeface="Calibri"/>
              </a:rPr>
              <a:t>Sedes</a:t>
            </a:r>
            <a:endParaRPr sz="1200" b="1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4" name="Marcador de texto 2"/>
          <p:cNvSpPr>
            <a:spLocks noGrp="1"/>
          </p:cNvSpPr>
          <p:nvPr>
            <p:ph type="body" idx="1"/>
          </p:nvPr>
        </p:nvSpPr>
        <p:spPr>
          <a:xfrm>
            <a:off x="457200" y="708759"/>
            <a:ext cx="8245070" cy="479821"/>
          </a:xfrm>
        </p:spPr>
        <p:txBody>
          <a:bodyPr/>
          <a:lstStyle/>
          <a:p>
            <a:r>
              <a:rPr lang="es-ES" dirty="0"/>
              <a:t>Cifras</a:t>
            </a:r>
          </a:p>
        </p:txBody>
      </p:sp>
    </p:spTree>
    <p:extLst>
      <p:ext uri="{BB962C8B-B14F-4D97-AF65-F5344CB8AC3E}">
        <p14:creationId xmlns:p14="http://schemas.microsoft.com/office/powerpoint/2010/main" val="404147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Sobre Grupo ICA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Nuestra estrategia</a:t>
            </a:r>
          </a:p>
        </p:txBody>
      </p:sp>
      <p:sp>
        <p:nvSpPr>
          <p:cNvPr id="5" name="Shape 285"/>
          <p:cNvSpPr/>
          <p:nvPr/>
        </p:nvSpPr>
        <p:spPr>
          <a:xfrm rot="-5400000">
            <a:off x="2431436" y="823884"/>
            <a:ext cx="792088" cy="4431838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13B5C4"/>
              </a:gs>
              <a:gs pos="50000">
                <a:srgbClr val="67B6C3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Shape 286"/>
          <p:cNvSpPr/>
          <p:nvPr/>
        </p:nvSpPr>
        <p:spPr>
          <a:xfrm rot="-5400000">
            <a:off x="2431436" y="1904004"/>
            <a:ext cx="792088" cy="4431838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13B5C4"/>
              </a:gs>
              <a:gs pos="50000">
                <a:srgbClr val="67B6C3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380" y="2759715"/>
            <a:ext cx="604123" cy="60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380" y="3812127"/>
            <a:ext cx="604123" cy="6041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291"/>
          <p:cNvSpPr txBox="1">
            <a:spLocks noGrp="1"/>
          </p:cNvSpPr>
          <p:nvPr>
            <p:ph type="body" idx="2"/>
          </p:nvPr>
        </p:nvSpPr>
        <p:spPr>
          <a:xfrm>
            <a:off x="5043398" y="1455292"/>
            <a:ext cx="2696954" cy="97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b="0" i="1" u="none" strike="noStrike" cap="none" dirty="0">
                <a:solidFill>
                  <a:srgbClr val="4D5554"/>
                </a:solidFill>
                <a:ea typeface="Calibri"/>
                <a:sym typeface="Calibri"/>
              </a:rPr>
              <a:t>Tecnologías avanzadas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b="0" i="1" u="none" strike="noStrike" cap="none" dirty="0">
                <a:solidFill>
                  <a:srgbClr val="4D5554"/>
                </a:solidFill>
                <a:ea typeface="Calibri"/>
                <a:sym typeface="Calibri"/>
              </a:rPr>
              <a:t>Alto valor añadido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b="0" i="1" u="none" strike="noStrike" cap="none" dirty="0">
                <a:solidFill>
                  <a:srgbClr val="4D5554"/>
                </a:solidFill>
                <a:ea typeface="Calibri"/>
                <a:sym typeface="Calibri"/>
              </a:rPr>
              <a:t>Orientación al cliente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b="0" i="1" u="none" strike="noStrike" cap="none" dirty="0">
                <a:solidFill>
                  <a:srgbClr val="4D5554"/>
                </a:solidFill>
                <a:ea typeface="Calibri"/>
                <a:sym typeface="Calibri"/>
              </a:rPr>
              <a:t>Soluciones a medida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Arial"/>
              <a:buNone/>
            </a:pPr>
            <a:endParaRPr b="0" i="0" u="none" strike="noStrike" cap="none" dirty="0">
              <a:solidFill>
                <a:srgbClr val="4F5555"/>
              </a:solidFill>
              <a:ea typeface="Calibri"/>
              <a:sym typeface="Calibri"/>
            </a:endParaRPr>
          </a:p>
        </p:txBody>
      </p:sp>
      <p:sp>
        <p:nvSpPr>
          <p:cNvPr id="10" name="Shape 292"/>
          <p:cNvSpPr txBox="1"/>
          <p:nvPr/>
        </p:nvSpPr>
        <p:spPr>
          <a:xfrm>
            <a:off x="5043398" y="2645794"/>
            <a:ext cx="2696954" cy="86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sz="900" b="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Excelencia técnica</a:t>
            </a:r>
            <a:endParaRPr sz="900" dirty="0">
              <a:latin typeface="Century Gothic" panose="020B0502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sz="900" b="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Sector en crecimiento </a:t>
            </a:r>
            <a:endParaRPr sz="900" dirty="0">
              <a:latin typeface="Century Gothic" panose="020B0502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sz="900" b="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Negocio responsable</a:t>
            </a:r>
            <a:endParaRPr sz="900" dirty="0">
              <a:latin typeface="Century Gothic" panose="020B0502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sz="900" b="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Solidez financiera </a:t>
            </a:r>
            <a:endParaRPr sz="9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Calibri"/>
              <a:buNone/>
            </a:pPr>
            <a:endParaRPr sz="900" b="0" i="0" dirty="0">
              <a:solidFill>
                <a:srgbClr val="4F5555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hape 293"/>
          <p:cNvSpPr txBox="1"/>
          <p:nvPr/>
        </p:nvSpPr>
        <p:spPr>
          <a:xfrm>
            <a:off x="4936492" y="3902580"/>
            <a:ext cx="2910766" cy="5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sz="900" b="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Fomento de las mejores prácticas </a:t>
            </a:r>
            <a:endParaRPr sz="900" dirty="0">
              <a:latin typeface="Century Gothic" panose="020B0502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D5554"/>
              </a:buClr>
              <a:buSzPts val="1100"/>
              <a:buFont typeface="Arial"/>
              <a:buChar char="•"/>
            </a:pPr>
            <a:r>
              <a:rPr lang="es-ES" sz="900" b="0" i="1" dirty="0">
                <a:solidFill>
                  <a:srgbClr val="4D555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Estructura de costes eficiente</a:t>
            </a:r>
            <a:endParaRPr sz="900" dirty="0">
              <a:latin typeface="Century Gothic" panose="020B0502020202020204" pitchFamily="34" charset="0"/>
            </a:endParaRPr>
          </a:p>
        </p:txBody>
      </p:sp>
      <p:sp>
        <p:nvSpPr>
          <p:cNvPr id="12" name="Shape 294"/>
          <p:cNvSpPr/>
          <p:nvPr/>
        </p:nvSpPr>
        <p:spPr>
          <a:xfrm rot="-5400000">
            <a:off x="2431435" y="-322179"/>
            <a:ext cx="792088" cy="4431838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13B5C4"/>
              </a:gs>
              <a:gs pos="50000">
                <a:srgbClr val="67B6C3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Shape 295"/>
          <p:cNvSpPr txBox="1"/>
          <p:nvPr/>
        </p:nvSpPr>
        <p:spPr>
          <a:xfrm>
            <a:off x="1410340" y="1684135"/>
            <a:ext cx="2264844" cy="43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ES" sz="1200" b="1" i="0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Oferta Integrada</a:t>
            </a:r>
            <a:endParaRPr sz="1200" b="1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Calibri"/>
              <a:buNone/>
            </a:pPr>
            <a:endParaRPr sz="1200" b="1" i="0" dirty="0">
              <a:solidFill>
                <a:srgbClr val="4F5555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493" y="1601359"/>
            <a:ext cx="597895" cy="610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297"/>
          <p:cNvSpPr txBox="1"/>
          <p:nvPr/>
        </p:nvSpPr>
        <p:spPr>
          <a:xfrm>
            <a:off x="1410341" y="2830198"/>
            <a:ext cx="2264844" cy="43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ES" sz="1200" b="1" i="0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Control del Riesgo</a:t>
            </a:r>
            <a:endParaRPr sz="1200" b="1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Calibri"/>
              <a:buNone/>
            </a:pPr>
            <a:endParaRPr sz="1200" b="1" i="0" dirty="0">
              <a:solidFill>
                <a:srgbClr val="4F5555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Shape 298"/>
          <p:cNvSpPr txBox="1"/>
          <p:nvPr/>
        </p:nvSpPr>
        <p:spPr>
          <a:xfrm>
            <a:off x="1410341" y="3910318"/>
            <a:ext cx="2264844" cy="43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ES" sz="1200" b="1" i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Eficiencia Operativa</a:t>
            </a:r>
            <a:endParaRPr sz="1200" b="1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Calibri"/>
              <a:buNone/>
            </a:pPr>
            <a:endParaRPr sz="1200" b="1" i="0">
              <a:solidFill>
                <a:srgbClr val="4F5555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698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Sobre Grupo ICA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¿Cómo creamos valor añadido?</a:t>
            </a:r>
          </a:p>
        </p:txBody>
      </p:sp>
      <p:sp>
        <p:nvSpPr>
          <p:cNvPr id="5" name="Shape 303"/>
          <p:cNvSpPr/>
          <p:nvPr/>
        </p:nvSpPr>
        <p:spPr>
          <a:xfrm>
            <a:off x="659573" y="1275606"/>
            <a:ext cx="3528392" cy="3528392"/>
          </a:xfrm>
          <a:prstGeom prst="ellipse">
            <a:avLst/>
          </a:prstGeom>
          <a:solidFill>
            <a:srgbClr val="4D55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Shape 306"/>
          <p:cNvSpPr txBox="1">
            <a:spLocks noGrp="1"/>
          </p:cNvSpPr>
          <p:nvPr>
            <p:ph type="body" idx="2"/>
          </p:nvPr>
        </p:nvSpPr>
        <p:spPr>
          <a:xfrm>
            <a:off x="601720" y="2571192"/>
            <a:ext cx="2336914" cy="112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es-ES" sz="1100" b="0" i="1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Grupo ICA desarrolla soluciones específicas </a:t>
            </a:r>
            <a:endParaRPr sz="1100" b="0" i="1" u="none" strike="noStrike" cap="none" dirty="0">
              <a:solidFill>
                <a:schemeClr val="lt1"/>
              </a:solidFill>
              <a:ea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es-ES" sz="1100" b="0" i="1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para el cliente</a:t>
            </a:r>
            <a:endParaRPr sz="1100" dirty="0"/>
          </a:p>
        </p:txBody>
      </p:sp>
      <p:sp>
        <p:nvSpPr>
          <p:cNvPr id="7" name="Shape 307"/>
          <p:cNvSpPr/>
          <p:nvPr/>
        </p:nvSpPr>
        <p:spPr>
          <a:xfrm>
            <a:off x="4644008" y="1275606"/>
            <a:ext cx="3528392" cy="3528392"/>
          </a:xfrm>
          <a:prstGeom prst="ellipse">
            <a:avLst/>
          </a:prstGeom>
          <a:solidFill>
            <a:srgbClr val="D04B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Shape 308"/>
          <p:cNvSpPr txBox="1"/>
          <p:nvPr/>
        </p:nvSpPr>
        <p:spPr>
          <a:xfrm>
            <a:off x="1316665" y="1303314"/>
            <a:ext cx="2262198" cy="74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ES" sz="1300" b="0" i="0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Tecnología </a:t>
            </a:r>
            <a:endParaRPr sz="1300" dirty="0"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9375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s-ES" sz="1600" b="1" i="0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PROPIA</a:t>
            </a:r>
            <a:endParaRPr sz="1600" b="1" i="0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Shape 309"/>
          <p:cNvSpPr txBox="1"/>
          <p:nvPr/>
        </p:nvSpPr>
        <p:spPr>
          <a:xfrm>
            <a:off x="5277105" y="1303314"/>
            <a:ext cx="2262198" cy="74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ES" sz="1300" b="0" i="0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Tecnología </a:t>
            </a:r>
            <a:endParaRPr sz="1300" dirty="0"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9375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s-ES" sz="1600" b="1" i="0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INTEGRADA</a:t>
            </a:r>
            <a:endParaRPr sz="1600" b="1" i="0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Shape 310"/>
          <p:cNvSpPr txBox="1"/>
          <p:nvPr/>
        </p:nvSpPr>
        <p:spPr>
          <a:xfrm>
            <a:off x="4644008" y="2564823"/>
            <a:ext cx="2336914" cy="144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alibri"/>
              <a:buNone/>
            </a:pPr>
            <a:r>
              <a:rPr lang="es-ES" sz="1100" b="0" i="1" dirty="0">
                <a:solidFill>
                  <a:srgbClr val="26262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Grupo ICA adapta diferentes soluciones tecnológicas a</a:t>
            </a:r>
            <a:endParaRPr sz="11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alibri"/>
              <a:buNone/>
            </a:pPr>
            <a:r>
              <a:rPr lang="es-ES" sz="1100" b="0" i="1" dirty="0">
                <a:solidFill>
                  <a:srgbClr val="26262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las necesidades </a:t>
            </a:r>
            <a:endParaRPr sz="1100" b="0" i="1" dirty="0">
              <a:solidFill>
                <a:srgbClr val="26262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alibri"/>
              <a:buNone/>
            </a:pPr>
            <a:r>
              <a:rPr lang="es-ES" sz="1100" b="0" i="1" dirty="0">
                <a:solidFill>
                  <a:srgbClr val="26262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del cliente</a:t>
            </a:r>
            <a:endParaRPr sz="1100" b="0" i="1" dirty="0">
              <a:solidFill>
                <a:srgbClr val="26262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" name="Shape 3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8585" y="2355726"/>
            <a:ext cx="1309788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6215" y="1908670"/>
            <a:ext cx="1325229" cy="253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313"/>
          <p:cNvSpPr txBox="1"/>
          <p:nvPr/>
        </p:nvSpPr>
        <p:spPr>
          <a:xfrm>
            <a:off x="2070553" y="2571750"/>
            <a:ext cx="2262198" cy="46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5C4"/>
              </a:buClr>
              <a:buSzPts val="1200"/>
              <a:buFont typeface="Calibri"/>
              <a:buNone/>
            </a:pPr>
            <a:r>
              <a:rPr lang="es-ES" sz="1100" b="1" i="1">
                <a:solidFill>
                  <a:srgbClr val="13B5C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Grupo ICA</a:t>
            </a:r>
            <a:endParaRPr sz="1100" b="1" i="1">
              <a:solidFill>
                <a:srgbClr val="13B5C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Shape 314"/>
          <p:cNvSpPr txBox="1"/>
          <p:nvPr/>
        </p:nvSpPr>
        <p:spPr>
          <a:xfrm>
            <a:off x="971600" y="3394284"/>
            <a:ext cx="2262198" cy="46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5C4"/>
              </a:buClr>
              <a:buSzPts val="1200"/>
              <a:buFont typeface="Calibri"/>
              <a:buNone/>
            </a:pPr>
            <a:r>
              <a:rPr lang="es-ES" sz="1100" b="1" i="1">
                <a:solidFill>
                  <a:srgbClr val="13B5C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Cliente</a:t>
            </a:r>
            <a:endParaRPr sz="1100" b="1" i="1">
              <a:solidFill>
                <a:srgbClr val="13B5C4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Shape 315"/>
          <p:cNvSpPr txBox="1"/>
          <p:nvPr/>
        </p:nvSpPr>
        <p:spPr>
          <a:xfrm>
            <a:off x="6189533" y="2944466"/>
            <a:ext cx="2262198" cy="46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ES" sz="1100" b="1" i="1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Grupo ICA</a:t>
            </a:r>
            <a:endParaRPr sz="1100" b="1" i="1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Shape 316"/>
          <p:cNvSpPr txBox="1"/>
          <p:nvPr/>
        </p:nvSpPr>
        <p:spPr>
          <a:xfrm>
            <a:off x="5202698" y="3639292"/>
            <a:ext cx="2262198" cy="46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ES" sz="1100" b="1" i="1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Cliente</a:t>
            </a:r>
            <a:endParaRPr sz="1100" b="1" i="1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Shape 317"/>
          <p:cNvSpPr txBox="1"/>
          <p:nvPr/>
        </p:nvSpPr>
        <p:spPr>
          <a:xfrm>
            <a:off x="5949536" y="1963225"/>
            <a:ext cx="2262198" cy="46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850" tIns="108425" rIns="216850" bIns="108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ES" sz="1100" b="1" i="1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Fabricante</a:t>
            </a:r>
            <a:endParaRPr sz="1100" b="1" i="1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09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400" dirty="0"/>
              <a:t>Unidades de Negocio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E24084B-656C-4B1E-9AE8-660620FAC112}"/>
              </a:ext>
            </a:extLst>
          </p:cNvPr>
          <p:cNvGrpSpPr/>
          <p:nvPr/>
        </p:nvGrpSpPr>
        <p:grpSpPr>
          <a:xfrm>
            <a:off x="3368110" y="782173"/>
            <a:ext cx="5318690" cy="2429040"/>
            <a:chOff x="453690" y="987574"/>
            <a:chExt cx="8150097" cy="4104573"/>
          </a:xfrm>
        </p:grpSpPr>
        <p:sp>
          <p:nvSpPr>
            <p:cNvPr id="40" name="Shape 451"/>
            <p:cNvSpPr/>
            <p:nvPr/>
          </p:nvSpPr>
          <p:spPr>
            <a:xfrm>
              <a:off x="453690" y="1721097"/>
              <a:ext cx="1872300" cy="482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4D55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19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Shape 4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2914" y="996613"/>
              <a:ext cx="573760" cy="573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54468" y="987574"/>
              <a:ext cx="715721" cy="585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50144" y="996613"/>
              <a:ext cx="615165" cy="573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4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40174" y="1001129"/>
              <a:ext cx="567845" cy="567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Shape 452"/>
            <p:cNvSpPr txBox="1"/>
            <p:nvPr/>
          </p:nvSpPr>
          <p:spPr>
            <a:xfrm>
              <a:off x="478611" y="1687386"/>
              <a:ext cx="1811667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800" b="1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Transformación </a:t>
              </a:r>
              <a:endParaRPr sz="800" b="1" i="0" u="none" strike="noStrike" cap="none" dirty="0">
                <a:solidFill>
                  <a:srgbClr val="000000"/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800" b="1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Digital</a:t>
              </a:r>
              <a:endParaRPr sz="800" b="1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 453"/>
            <p:cNvSpPr/>
            <p:nvPr/>
          </p:nvSpPr>
          <p:spPr>
            <a:xfrm>
              <a:off x="2487992" y="1721097"/>
              <a:ext cx="1872300" cy="482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4D55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19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454"/>
            <p:cNvSpPr txBox="1"/>
            <p:nvPr/>
          </p:nvSpPr>
          <p:spPr>
            <a:xfrm>
              <a:off x="2498409" y="1811387"/>
              <a:ext cx="1847201" cy="30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700" b="0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Ciberseguridad</a:t>
              </a:r>
              <a:endParaRPr sz="7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455"/>
            <p:cNvSpPr/>
            <p:nvPr/>
          </p:nvSpPr>
          <p:spPr>
            <a:xfrm>
              <a:off x="4576224" y="1721097"/>
              <a:ext cx="1872300" cy="482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4D55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19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456"/>
            <p:cNvSpPr txBox="1"/>
            <p:nvPr/>
          </p:nvSpPr>
          <p:spPr>
            <a:xfrm>
              <a:off x="4632805" y="1728021"/>
              <a:ext cx="1758072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700" b="0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Integración e</a:t>
              </a:r>
              <a:endParaRPr sz="700" b="0" i="0" u="none" strike="noStrike" cap="none" dirty="0">
                <a:solidFill>
                  <a:srgbClr val="000000"/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700" b="0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Infraestructura TIC</a:t>
              </a:r>
              <a:endParaRPr sz="7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457"/>
            <p:cNvSpPr/>
            <p:nvPr/>
          </p:nvSpPr>
          <p:spPr>
            <a:xfrm>
              <a:off x="6621622" y="1721097"/>
              <a:ext cx="1872300" cy="482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4D55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19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458"/>
            <p:cNvSpPr txBox="1"/>
            <p:nvPr/>
          </p:nvSpPr>
          <p:spPr>
            <a:xfrm>
              <a:off x="6667509" y="1709070"/>
              <a:ext cx="1811667" cy="4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700" b="0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Servicios Profesionales</a:t>
              </a:r>
              <a:endParaRPr sz="700" b="0" i="0" u="none" strike="noStrike" cap="none" dirty="0">
                <a:solidFill>
                  <a:srgbClr val="000000"/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700" b="0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y </a:t>
              </a:r>
              <a:r>
                <a:rPr lang="es-ES" sz="700" b="0" i="0" u="none" strike="noStrike" cap="none" dirty="0" err="1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Outsourcing</a:t>
              </a:r>
              <a:r>
                <a:rPr lang="es-ES" sz="700" b="0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TI</a:t>
              </a:r>
              <a:endParaRPr sz="7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460"/>
            <p:cNvSpPr txBox="1"/>
            <p:nvPr/>
          </p:nvSpPr>
          <p:spPr>
            <a:xfrm>
              <a:off x="2336372" y="2233670"/>
              <a:ext cx="2088300" cy="20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850" tIns="108425" rIns="216850" bIns="108425" anchor="t" anchorCtr="0">
              <a:noAutofit/>
            </a:bodyPr>
            <a:lstStyle/>
            <a:p>
              <a:pPr marL="87313" marR="0" lvl="0" indent="-873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dirty="0" err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cs typeface="Calibri"/>
                  <a:sym typeface="Calibri"/>
                </a:rPr>
                <a:t>CiberSOC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Security </a:t>
              </a:r>
              <a:r>
                <a:rPr lang="es-ES" sz="700" i="1" u="none" strike="noStrike" cap="none" dirty="0" err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Analytics</a:t>
              </a:r>
              <a:endParaRPr sz="700" i="1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u="none" strike="noStrike" cap="none" dirty="0" err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Cibervigilancia</a:t>
              </a:r>
              <a:endParaRPr lang="es-ES" sz="700" i="1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Vulnerabilidades</a:t>
              </a:r>
              <a:endParaRPr sz="700" i="1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Auditoría y Evaluación</a:t>
              </a: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cs typeface="Calibri"/>
                  <a:sym typeface="Calibri"/>
                </a:rPr>
                <a:t>Consultoría</a:t>
              </a: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cs typeface="Calibri"/>
                  <a:sym typeface="Calibri"/>
                </a:rPr>
                <a:t>Canal Denuncia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285750" marR="0" lvl="0" indent="-2095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13B5C4"/>
                </a:buClr>
                <a:buSzPts val="1200"/>
                <a:buFont typeface="Arial"/>
                <a:buNone/>
              </a:pPr>
              <a:endParaRPr sz="500" i="1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Shape 462"/>
            <p:cNvSpPr txBox="1"/>
            <p:nvPr/>
          </p:nvSpPr>
          <p:spPr>
            <a:xfrm>
              <a:off x="6515487" y="2220749"/>
              <a:ext cx="2088300" cy="20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850" tIns="108425" rIns="216850" bIns="108425" anchor="t" anchorCtr="0">
              <a:noAutofit/>
            </a:bodyPr>
            <a:lstStyle/>
            <a:p>
              <a:pPr marL="87313" marR="0" lvl="0" indent="-873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Servicios profesionales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Servicios </a:t>
              </a:r>
              <a:r>
                <a:rPr lang="es-ES" sz="700" i="1" u="none" strike="noStrike" cap="none" dirty="0" err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on-site</a:t>
              </a:r>
              <a:endParaRPr sz="700" i="1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Business </a:t>
              </a:r>
              <a:r>
                <a:rPr lang="es-ES" sz="700" i="1" u="none" strike="noStrike" cap="none" dirty="0" err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Process</a:t>
              </a: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</a:t>
              </a:r>
              <a:r>
                <a:rPr lang="es-ES" sz="700" i="1" u="none" strike="noStrike" cap="none" dirty="0" err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Outsourcing</a:t>
              </a: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 (BPO</a:t>
              </a:r>
              <a:r>
                <a:rPr lang="es-ES" sz="700" i="0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)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285750" marR="0" lvl="0" indent="-2095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13B5C4"/>
                </a:buClr>
                <a:buSzPts val="1200"/>
                <a:buFont typeface="Arial"/>
                <a:buNone/>
              </a:pPr>
              <a:endParaRPr sz="500" i="1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 461"/>
            <p:cNvSpPr txBox="1"/>
            <p:nvPr/>
          </p:nvSpPr>
          <p:spPr>
            <a:xfrm>
              <a:off x="4424672" y="2203747"/>
              <a:ext cx="2090815" cy="2888400"/>
            </a:xfrm>
            <a:prstGeom prst="rect">
              <a:avLst/>
            </a:prstGeom>
            <a:solidFill>
              <a:srgbClr val="00B7C6"/>
            </a:solidFill>
            <a:ln>
              <a:noFill/>
            </a:ln>
          </p:spPr>
          <p:txBody>
            <a:bodyPr spcFirstLastPara="1" wrap="square" lIns="216850" tIns="108425" rIns="216850" bIns="108425" anchor="t" anchorCtr="0">
              <a:noAutofit/>
            </a:bodyPr>
            <a:lstStyle/>
            <a:p>
              <a:pPr marL="87313" marR="0" lvl="0" indent="-873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ts val="11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Infraestructuras CPD y Sistemas de Cableado Estructurado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chemeClr val="bg1"/>
                </a:buClr>
                <a:buSzPts val="11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Integración de Plataformas de Seguridad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chemeClr val="bg1"/>
                </a:buClr>
                <a:buSzPts val="11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Entornos en Redes y Comunicaciones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chemeClr val="bg1"/>
                </a:buClr>
                <a:buSzPts val="11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Plataformas Servidores, Almacenamiento y Virtualización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chemeClr val="bg1"/>
                </a:buClr>
                <a:buSzPts val="11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Soluciones Cloud</a:t>
              </a:r>
              <a:endParaRPr sz="700" i="0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87313" marR="0" lvl="0" indent="-87313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chemeClr val="bg1"/>
                </a:buClr>
                <a:buSzPts val="1100"/>
                <a:buFont typeface="Arial"/>
                <a:buChar char="•"/>
              </a:pPr>
              <a:r>
                <a:rPr lang="es-ES" sz="700" i="1" u="none" strike="noStrike" cap="none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Servicios Gestionados NOC</a:t>
              </a:r>
              <a:endParaRPr sz="700" i="1" u="none" strike="noStrike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4CDC164-44EF-435D-9BB6-B7246E0C68AF}"/>
              </a:ext>
            </a:extLst>
          </p:cNvPr>
          <p:cNvGrpSpPr/>
          <p:nvPr/>
        </p:nvGrpSpPr>
        <p:grpSpPr>
          <a:xfrm>
            <a:off x="597600" y="1746312"/>
            <a:ext cx="2541084" cy="2760888"/>
            <a:chOff x="422925" y="1149013"/>
            <a:chExt cx="2088300" cy="2458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Shape 451">
              <a:extLst>
                <a:ext uri="{FF2B5EF4-FFF2-40B4-BE49-F238E27FC236}">
                  <a16:creationId xmlns:a16="http://schemas.microsoft.com/office/drawing/2014/main" id="{0FEFE59A-BADC-4D32-AEA6-196D378FE4B5}"/>
                </a:ext>
              </a:extLst>
            </p:cNvPr>
            <p:cNvSpPr/>
            <p:nvPr/>
          </p:nvSpPr>
          <p:spPr>
            <a:xfrm>
              <a:off x="606090" y="1873497"/>
              <a:ext cx="1872300" cy="482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4D55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19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Shape 459">
              <a:extLst>
                <a:ext uri="{FF2B5EF4-FFF2-40B4-BE49-F238E27FC236}">
                  <a16:creationId xmlns:a16="http://schemas.microsoft.com/office/drawing/2014/main" id="{43CE4F3D-018A-4ED0-99B8-76F87066BDE1}"/>
                </a:ext>
              </a:extLst>
            </p:cNvPr>
            <p:cNvSpPr txBox="1">
              <a:spLocks/>
            </p:cNvSpPr>
            <p:nvPr/>
          </p:nvSpPr>
          <p:spPr>
            <a:xfrm>
              <a:off x="422925" y="2356147"/>
              <a:ext cx="2088300" cy="1251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850" tIns="108425" rIns="216850" bIns="108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>
                  <a:schemeClr val="lt1"/>
                </a:buClr>
                <a:buSzPts val="1650"/>
                <a:buFont typeface="Arial"/>
                <a:buNone/>
                <a:defRPr sz="1200" b="1" i="0" u="none" strike="noStrike" cap="none">
                  <a:solidFill>
                    <a:schemeClr val="lt1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53"/>
                </a:spcBef>
                <a:spcAft>
                  <a:spcPts val="0"/>
                </a:spcAft>
                <a:buClr>
                  <a:schemeClr val="dk1"/>
                </a:buClr>
                <a:buSzPts val="1763"/>
                <a:buFont typeface="Arial"/>
                <a:buNone/>
                <a:defRPr sz="1762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None/>
                <a:defRPr sz="1612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425"/>
                <a:buFont typeface="Arial"/>
                <a:buNone/>
                <a:defRPr sz="1425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425"/>
                <a:buFont typeface="Arial"/>
                <a:buNone/>
                <a:defRPr sz="1425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28600" algn="l" rtl="0">
                <a:lnSpc>
                  <a:spcPct val="10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425"/>
                <a:buFont typeface="Arial"/>
                <a:buNone/>
                <a:defRPr sz="1425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28600" algn="l" rtl="0">
                <a:lnSpc>
                  <a:spcPct val="10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425"/>
                <a:buFont typeface="Arial"/>
                <a:buNone/>
                <a:defRPr sz="1425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28600" algn="l" rtl="0">
                <a:lnSpc>
                  <a:spcPct val="10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425"/>
                <a:buFont typeface="Arial"/>
                <a:buNone/>
                <a:defRPr sz="1425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28600" algn="l" rtl="0">
                <a:lnSpc>
                  <a:spcPct val="10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425"/>
                <a:buFont typeface="Arial"/>
                <a:buNone/>
                <a:defRPr sz="1425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285750" indent="-285750">
                <a:spcBef>
                  <a:spcPts val="0"/>
                </a:spcBef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1100" i="1" dirty="0">
                  <a:ea typeface="Calibri"/>
                </a:rPr>
                <a:t>Data </a:t>
              </a:r>
              <a:r>
                <a:rPr lang="es-ES" sz="1100" i="1" dirty="0" err="1">
                  <a:ea typeface="Calibri"/>
                </a:rPr>
                <a:t>Intelligence</a:t>
              </a:r>
              <a:endParaRPr lang="es-ES" sz="1100" i="1" dirty="0">
                <a:ea typeface="Calibri"/>
              </a:endParaRPr>
            </a:p>
            <a:p>
              <a:pPr marL="285750" indent="-285750">
                <a:spcBef>
                  <a:spcPts val="0"/>
                </a:spcBef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1100" i="1" dirty="0">
                  <a:ea typeface="Calibri"/>
                </a:rPr>
                <a:t>Aplicaciones y portales web</a:t>
              </a:r>
              <a:endParaRPr lang="es-ES" sz="1100" dirty="0">
                <a:ea typeface="Calibri"/>
              </a:endParaRPr>
            </a:p>
            <a:p>
              <a:pPr marL="285750" indent="-285750">
                <a:spcBef>
                  <a:spcPts val="240"/>
                </a:spcBef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1100" i="1" dirty="0">
                  <a:ea typeface="Calibri"/>
                </a:rPr>
                <a:t>Movilidad</a:t>
              </a:r>
            </a:p>
            <a:p>
              <a:pPr marL="285750" indent="-285750">
                <a:spcBef>
                  <a:spcPts val="240"/>
                </a:spcBef>
                <a:buClr>
                  <a:schemeClr val="bg1"/>
                </a:buClr>
                <a:buSzPts val="1200"/>
                <a:buFont typeface="Arial"/>
                <a:buChar char="•"/>
              </a:pPr>
              <a:r>
                <a:rPr lang="es-ES" sz="1100" i="1" dirty="0">
                  <a:ea typeface="Calibri"/>
                </a:rPr>
                <a:t>Arquitectura e integración Digital</a:t>
              </a:r>
              <a:endParaRPr lang="es-ES" sz="1100" dirty="0">
                <a:ea typeface="Calibri"/>
              </a:endParaRPr>
            </a:p>
          </p:txBody>
        </p:sp>
        <p:pic>
          <p:nvPicPr>
            <p:cNvPr id="22" name="Shape 447">
              <a:extLst>
                <a:ext uri="{FF2B5EF4-FFF2-40B4-BE49-F238E27FC236}">
                  <a16:creationId xmlns:a16="http://schemas.microsoft.com/office/drawing/2014/main" id="{BF0EF99E-196A-4A24-A9E0-B37FBA696BE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55314" y="1149013"/>
              <a:ext cx="573760" cy="573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Shape 452">
              <a:extLst>
                <a:ext uri="{FF2B5EF4-FFF2-40B4-BE49-F238E27FC236}">
                  <a16:creationId xmlns:a16="http://schemas.microsoft.com/office/drawing/2014/main" id="{2CF7E538-ED4C-4ABF-922F-FE9F66182E8B}"/>
                </a:ext>
              </a:extLst>
            </p:cNvPr>
            <p:cNvSpPr txBox="1"/>
            <p:nvPr/>
          </p:nvSpPr>
          <p:spPr>
            <a:xfrm>
              <a:off x="822563" y="1900619"/>
              <a:ext cx="1353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b="1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Transformación </a:t>
              </a:r>
              <a:endParaRPr b="1" i="0" u="none" strike="noStrike" cap="none" dirty="0">
                <a:solidFill>
                  <a:srgbClr val="000000"/>
                </a:solidFill>
                <a:latin typeface="Century Gothic" panose="020B050202020202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b="1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Digital</a:t>
              </a:r>
              <a:endParaRPr b="1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CE41305-CBED-40A2-89F2-A3953B8DB1CF}"/>
              </a:ext>
            </a:extLst>
          </p:cNvPr>
          <p:cNvCxnSpPr>
            <a:cxnSpLocks/>
          </p:cNvCxnSpPr>
          <p:nvPr/>
        </p:nvCxnSpPr>
        <p:spPr>
          <a:xfrm flipH="1">
            <a:off x="1161048" y="1220361"/>
            <a:ext cx="2207062" cy="458216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A75F9DE-CEA0-4C83-A4F6-BF067860BAD1}"/>
              </a:ext>
            </a:extLst>
          </p:cNvPr>
          <p:cNvCxnSpPr>
            <a:cxnSpLocks/>
          </p:cNvCxnSpPr>
          <p:nvPr/>
        </p:nvCxnSpPr>
        <p:spPr>
          <a:xfrm flipH="1">
            <a:off x="3232284" y="1505938"/>
            <a:ext cx="1334369" cy="2698862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64D173E0-FA82-43DA-A2EB-71028A70EADA}"/>
              </a:ext>
            </a:extLst>
          </p:cNvPr>
          <p:cNvSpPr/>
          <p:nvPr/>
        </p:nvSpPr>
        <p:spPr>
          <a:xfrm>
            <a:off x="691200" y="1678577"/>
            <a:ext cx="2541084" cy="2828623"/>
          </a:xfrm>
          <a:prstGeom prst="roundRect">
            <a:avLst/>
          </a:prstGeom>
          <a:noFill/>
          <a:ln cap="rnd"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35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373">
            <a:extLst>
              <a:ext uri="{FF2B5EF4-FFF2-40B4-BE49-F238E27FC236}">
                <a16:creationId xmlns:a16="http://schemas.microsoft.com/office/drawing/2014/main" id="{15CBC065-9C19-4EC9-B3CD-BE51D4DF67A8}"/>
              </a:ext>
            </a:extLst>
          </p:cNvPr>
          <p:cNvSpPr/>
          <p:nvPr/>
        </p:nvSpPr>
        <p:spPr>
          <a:xfrm>
            <a:off x="5752530" y="1210408"/>
            <a:ext cx="3060511" cy="3620899"/>
          </a:xfrm>
          <a:prstGeom prst="round2SameRect">
            <a:avLst>
              <a:gd name="adj1" fmla="val 2440"/>
              <a:gd name="adj2" fmla="val 0"/>
            </a:avLst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EBB655-D5BC-4EF9-9883-CF13FDE5D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¿Qué </a:t>
            </a:r>
            <a:r>
              <a:rPr lang="es-ES" dirty="0">
                <a:solidFill>
                  <a:srgbClr val="00B7C6"/>
                </a:solidFill>
              </a:rPr>
              <a:t>VALOR</a:t>
            </a:r>
            <a:r>
              <a:rPr lang="es-ES" dirty="0"/>
              <a:t> aportamos a nuestros clientes?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813D25B-B1FA-485E-8E66-F7A666537151}"/>
              </a:ext>
            </a:extLst>
          </p:cNvPr>
          <p:cNvSpPr txBox="1"/>
          <p:nvPr/>
        </p:nvSpPr>
        <p:spPr>
          <a:xfrm>
            <a:off x="5822363" y="1382981"/>
            <a:ext cx="2919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entury Gothic" panose="020B0502020202020204" pitchFamily="34" charset="0"/>
              </a:rPr>
              <a:t>Damos </a:t>
            </a:r>
            <a:r>
              <a:rPr lang="es-ES" sz="1200" b="1" dirty="0">
                <a:latin typeface="Century Gothic" panose="020B0502020202020204" pitchFamily="34" charset="0"/>
              </a:rPr>
              <a:t>valor a los datos </a:t>
            </a:r>
            <a:r>
              <a:rPr lang="es-ES" sz="1200" dirty="0">
                <a:latin typeface="Century Gothic" panose="020B0502020202020204" pitchFamily="34" charset="0"/>
              </a:rPr>
              <a:t>del negocio convirtiéndolos en </a:t>
            </a:r>
            <a:r>
              <a:rPr lang="es-ES" sz="1200" b="1" dirty="0">
                <a:latin typeface="Century Gothic" panose="020B0502020202020204" pitchFamily="34" charset="0"/>
              </a:rPr>
              <a:t>conocimiento</a:t>
            </a:r>
            <a:r>
              <a:rPr lang="es-ES" sz="1200" dirty="0">
                <a:latin typeface="Century Gothic" panose="020B0502020202020204" pitchFamily="34" charset="0"/>
              </a:rPr>
              <a:t> y con nuestras soluciones de IA dotamos de </a:t>
            </a:r>
            <a:r>
              <a:rPr lang="es-ES" sz="1200" b="1" dirty="0">
                <a:latin typeface="Century Gothic" panose="020B0502020202020204" pitchFamily="34" charset="0"/>
              </a:rPr>
              <a:t>inteligencia</a:t>
            </a:r>
            <a:r>
              <a:rPr lang="es-ES" sz="1200" dirty="0">
                <a:latin typeface="Century Gothic" panose="020B0502020202020204" pitchFamily="34" charset="0"/>
              </a:rPr>
              <a:t> al proceso de toma de decisiones.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82B0332-CA5C-40F1-8044-60AB5887A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489" y="3089664"/>
            <a:ext cx="2314350" cy="130182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847F4258-5BB2-4A03-93FD-C79D3D56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88" y="2492313"/>
            <a:ext cx="1574932" cy="1354866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</p:pic>
      <p:grpSp>
        <p:nvGrpSpPr>
          <p:cNvPr id="6" name="Grupo 5"/>
          <p:cNvGrpSpPr/>
          <p:nvPr/>
        </p:nvGrpSpPr>
        <p:grpSpPr>
          <a:xfrm>
            <a:off x="514304" y="1321015"/>
            <a:ext cx="4918584" cy="3581734"/>
            <a:chOff x="499064" y="1191475"/>
            <a:chExt cx="4918584" cy="3581734"/>
          </a:xfrm>
        </p:grpSpPr>
        <p:sp>
          <p:nvSpPr>
            <p:cNvPr id="31" name="Pentágono 30"/>
            <p:cNvSpPr/>
            <p:nvPr/>
          </p:nvSpPr>
          <p:spPr>
            <a:xfrm>
              <a:off x="531982" y="4391487"/>
              <a:ext cx="4885666" cy="381722"/>
            </a:xfrm>
            <a:prstGeom prst="homePlate">
              <a:avLst/>
            </a:prstGeom>
            <a:gradFill flip="none" rotWithShape="1">
              <a:gsLst>
                <a:gs pos="0">
                  <a:srgbClr val="13B5C4">
                    <a:alpha val="32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Pentágono 2"/>
            <p:cNvSpPr/>
            <p:nvPr/>
          </p:nvSpPr>
          <p:spPr>
            <a:xfrm rot="16200000">
              <a:off x="-848325" y="2590717"/>
              <a:ext cx="3142340" cy="381722"/>
            </a:xfrm>
            <a:prstGeom prst="homePlate">
              <a:avLst/>
            </a:prstGeom>
            <a:gradFill flip="none" rotWithShape="1">
              <a:gsLst>
                <a:gs pos="0">
                  <a:srgbClr val="13B5C4">
                    <a:alpha val="32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redondeado 26"/>
            <p:cNvSpPr/>
            <p:nvPr/>
          </p:nvSpPr>
          <p:spPr>
            <a:xfrm>
              <a:off x="736305" y="3822445"/>
              <a:ext cx="1440000" cy="504000"/>
            </a:xfrm>
            <a:prstGeom prst="roundRect">
              <a:avLst>
                <a:gd name="adj" fmla="val 3167"/>
              </a:avLst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1327535" y="3342235"/>
              <a:ext cx="1440000" cy="504000"/>
            </a:xfrm>
            <a:prstGeom prst="roundRect">
              <a:avLst>
                <a:gd name="adj" fmla="val 3167"/>
              </a:avLst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redondeado 31"/>
            <p:cNvSpPr/>
            <p:nvPr/>
          </p:nvSpPr>
          <p:spPr>
            <a:xfrm>
              <a:off x="1918765" y="2862346"/>
              <a:ext cx="1440000" cy="504000"/>
            </a:xfrm>
            <a:prstGeom prst="roundRect">
              <a:avLst>
                <a:gd name="adj" fmla="val 3167"/>
              </a:avLst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2509995" y="2411369"/>
              <a:ext cx="1440000" cy="504000"/>
            </a:xfrm>
            <a:prstGeom prst="roundRect">
              <a:avLst>
                <a:gd name="adj" fmla="val 3167"/>
              </a:avLst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3101225" y="1931159"/>
              <a:ext cx="1440000" cy="504000"/>
            </a:xfrm>
            <a:prstGeom prst="roundRect">
              <a:avLst>
                <a:gd name="adj" fmla="val 3167"/>
              </a:avLst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ángulo redondeado 35"/>
            <p:cNvSpPr/>
            <p:nvPr/>
          </p:nvSpPr>
          <p:spPr>
            <a:xfrm>
              <a:off x="3692457" y="1451270"/>
              <a:ext cx="1440000" cy="504000"/>
            </a:xfrm>
            <a:prstGeom prst="roundRect">
              <a:avLst>
                <a:gd name="adj" fmla="val 3167"/>
              </a:avLst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543" y="2156580"/>
              <a:ext cx="378064" cy="514748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19" y="3678011"/>
              <a:ext cx="413196" cy="304585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226" y="3093315"/>
              <a:ext cx="436227" cy="517656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910" y="2602711"/>
              <a:ext cx="476942" cy="549647"/>
            </a:xfrm>
            <a:prstGeom prst="rect">
              <a:avLst/>
            </a:prstGeom>
          </p:spPr>
        </p:pic>
        <p:pic>
          <p:nvPicPr>
            <p:cNvPr id="55" name="Imagen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796" y="1635749"/>
              <a:ext cx="378064" cy="517656"/>
            </a:xfrm>
            <a:prstGeom prst="rect">
              <a:avLst/>
            </a:prstGeom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370" y="1191475"/>
              <a:ext cx="401330" cy="511046"/>
            </a:xfrm>
            <a:prstGeom prst="rect">
              <a:avLst/>
            </a:prstGeom>
          </p:spPr>
        </p:pic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B6E587EF-AF93-42FF-A8A4-D475837F7CA7}"/>
                </a:ext>
              </a:extLst>
            </p:cNvPr>
            <p:cNvSpPr txBox="1"/>
            <p:nvPr/>
          </p:nvSpPr>
          <p:spPr>
            <a:xfrm>
              <a:off x="1420970" y="4039411"/>
              <a:ext cx="7553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Dato Crudo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8A8EAB7C-65D7-43B6-BAFA-75CDBB15D973}"/>
                </a:ext>
              </a:extLst>
            </p:cNvPr>
            <p:cNvSpPr txBox="1"/>
            <p:nvPr/>
          </p:nvSpPr>
          <p:spPr>
            <a:xfrm>
              <a:off x="1707986" y="3579566"/>
              <a:ext cx="10620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Informes Estándar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74C7E978-4EDF-49CB-8C84-C6A46950C523}"/>
                </a:ext>
              </a:extLst>
            </p:cNvPr>
            <p:cNvSpPr txBox="1"/>
            <p:nvPr/>
          </p:nvSpPr>
          <p:spPr>
            <a:xfrm>
              <a:off x="2176306" y="3000469"/>
              <a:ext cx="1169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Informes a</a:t>
              </a:r>
            </a:p>
            <a:p>
              <a:pPr algn="r"/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medida y OLAP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A7DA8798-A7D7-4E66-8F75-AEBC38C3B12A}"/>
                </a:ext>
              </a:extLst>
            </p:cNvPr>
            <p:cNvSpPr txBox="1"/>
            <p:nvPr/>
          </p:nvSpPr>
          <p:spPr>
            <a:xfrm>
              <a:off x="2813522" y="2561498"/>
              <a:ext cx="1107539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Modelos</a:t>
              </a:r>
            </a:p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Descriptivos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63F5F070-B4B5-4980-AAD2-7A847135E512}"/>
                </a:ext>
              </a:extLst>
            </p:cNvPr>
            <p:cNvSpPr txBox="1"/>
            <p:nvPr/>
          </p:nvSpPr>
          <p:spPr>
            <a:xfrm>
              <a:off x="3319940" y="2016993"/>
              <a:ext cx="1221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Modelos</a:t>
              </a:r>
            </a:p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Predictivos y</a:t>
              </a:r>
            </a:p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Optimización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9986A585-14ED-4188-8DDC-0E5881D01725}"/>
                </a:ext>
              </a:extLst>
            </p:cNvPr>
            <p:cNvSpPr txBox="1"/>
            <p:nvPr/>
          </p:nvSpPr>
          <p:spPr>
            <a:xfrm>
              <a:off x="3760370" y="1467360"/>
              <a:ext cx="1309751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Modelos</a:t>
              </a:r>
            </a:p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Predictivos y</a:t>
              </a:r>
            </a:p>
            <a:p>
              <a:pPr algn="r">
                <a:lnSpc>
                  <a:spcPts val="800"/>
                </a:lnSpc>
              </a:pPr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Optimización en acción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B6E587EF-AF93-42FF-A8A4-D475837F7CA7}"/>
                </a:ext>
              </a:extLst>
            </p:cNvPr>
            <p:cNvSpPr txBox="1"/>
            <p:nvPr/>
          </p:nvSpPr>
          <p:spPr>
            <a:xfrm>
              <a:off x="499064" y="1456980"/>
              <a:ext cx="4475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2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ROI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5B812873-E90A-4D39-BFA4-8873A48B2E23}"/>
                </a:ext>
              </a:extLst>
            </p:cNvPr>
            <p:cNvSpPr txBox="1"/>
            <p:nvPr/>
          </p:nvSpPr>
          <p:spPr>
            <a:xfrm>
              <a:off x="648082" y="4466512"/>
              <a:ext cx="5148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DATOS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DEE93580-FF92-46FA-82A7-51935C376C52}"/>
                </a:ext>
              </a:extLst>
            </p:cNvPr>
            <p:cNvSpPr txBox="1"/>
            <p:nvPr/>
          </p:nvSpPr>
          <p:spPr>
            <a:xfrm>
              <a:off x="1484260" y="4466512"/>
              <a:ext cx="9236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INFORMACIÓN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B0DD3A8D-9233-4D1D-84E8-F4C376CD0A1C}"/>
                </a:ext>
              </a:extLst>
            </p:cNvPr>
            <p:cNvSpPr txBox="1"/>
            <p:nvPr/>
          </p:nvSpPr>
          <p:spPr>
            <a:xfrm>
              <a:off x="2780500" y="4466512"/>
              <a:ext cx="10021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CONOCIMIENTO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8D91655B-6700-4AE9-9EAE-6A32AC284E3D}"/>
                </a:ext>
              </a:extLst>
            </p:cNvPr>
            <p:cNvSpPr txBox="1"/>
            <p:nvPr/>
          </p:nvSpPr>
          <p:spPr>
            <a:xfrm>
              <a:off x="4161700" y="4466512"/>
              <a:ext cx="8579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b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INTELIGENCIA</a:t>
              </a:r>
            </a:p>
          </p:txBody>
        </p:sp>
        <p:sp>
          <p:nvSpPr>
            <p:cNvPr id="62" name="Pentágono 61"/>
            <p:cNvSpPr/>
            <p:nvPr/>
          </p:nvSpPr>
          <p:spPr>
            <a:xfrm flipV="1">
              <a:off x="3837207" y="4533616"/>
              <a:ext cx="380934" cy="103752"/>
            </a:xfrm>
            <a:prstGeom prst="homePlate">
              <a:avLst/>
            </a:prstGeom>
            <a:gradFill flip="none" rotWithShape="1">
              <a:gsLst>
                <a:gs pos="100000">
                  <a:srgbClr val="81D7DF">
                    <a:alpha val="0"/>
                  </a:srgbClr>
                </a:gs>
                <a:gs pos="3000">
                  <a:srgbClr val="13B5C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Pentágono 62"/>
            <p:cNvSpPr/>
            <p:nvPr/>
          </p:nvSpPr>
          <p:spPr>
            <a:xfrm flipV="1">
              <a:off x="2464233" y="4533616"/>
              <a:ext cx="380934" cy="103752"/>
            </a:xfrm>
            <a:prstGeom prst="homePlate">
              <a:avLst/>
            </a:prstGeom>
            <a:gradFill flip="none" rotWithShape="1">
              <a:gsLst>
                <a:gs pos="100000">
                  <a:srgbClr val="81D7DF">
                    <a:alpha val="0"/>
                  </a:srgbClr>
                </a:gs>
                <a:gs pos="3000">
                  <a:srgbClr val="13B5C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Pentágono 63"/>
            <p:cNvSpPr/>
            <p:nvPr/>
          </p:nvSpPr>
          <p:spPr>
            <a:xfrm flipV="1">
              <a:off x="1137068" y="4533616"/>
              <a:ext cx="380934" cy="103752"/>
            </a:xfrm>
            <a:prstGeom prst="homePlate">
              <a:avLst/>
            </a:prstGeom>
            <a:gradFill flip="none" rotWithShape="1">
              <a:gsLst>
                <a:gs pos="100000">
                  <a:srgbClr val="81D7DF">
                    <a:alpha val="0"/>
                  </a:srgbClr>
                </a:gs>
                <a:gs pos="3000">
                  <a:srgbClr val="13B5C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5C382E2-837F-49C4-B670-9AC06792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Data </a:t>
            </a:r>
            <a:r>
              <a:rPr lang="es-ES" dirty="0" err="1"/>
              <a:t>Intelligence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057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Nuestros </a:t>
            </a:r>
            <a:r>
              <a:rPr lang="es-ES" dirty="0" err="1"/>
              <a:t>partners</a:t>
            </a:r>
            <a:r>
              <a:rPr lang="es-ES" dirty="0"/>
              <a:t> tecnológicos</a:t>
            </a:r>
          </a:p>
        </p:txBody>
      </p:sp>
      <p:pic>
        <p:nvPicPr>
          <p:cNvPr id="6" name="Picture 4" descr="Logo Micros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3" y="1223737"/>
            <a:ext cx="1255854" cy="60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81"/>
          <p:cNvSpPr txBox="1">
            <a:spLocks/>
          </p:cNvSpPr>
          <p:nvPr/>
        </p:nvSpPr>
        <p:spPr>
          <a:xfrm>
            <a:off x="941948" y="1591359"/>
            <a:ext cx="3602869" cy="239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4F555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F55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1025" algn="l" rtl="0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ts val="1613"/>
              <a:buFont typeface="Arial"/>
              <a:buChar char="•"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s-ES" sz="1200" b="1" i="1" dirty="0">
              <a:solidFill>
                <a:srgbClr val="4D5554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s-ES" sz="1200" b="1" i="1" dirty="0">
                <a:solidFill>
                  <a:srgbClr val="4D5554"/>
                </a:solidFill>
                <a:latin typeface="Century Gothic" panose="020B0502020202020204" pitchFamily="34" charset="0"/>
              </a:rPr>
              <a:t>Estrategia Digital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s-ES" sz="1200" b="1" i="1" dirty="0">
              <a:solidFill>
                <a:srgbClr val="4D5554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s-ES" sz="1200" i="1" dirty="0">
                <a:solidFill>
                  <a:srgbClr val="4D55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Como expertos en las soluciones de Microsoft en la nube, apoyamos a nuestros clientes en sus procesos de transformación aportando soluciones a medida y servicios basados en Azure, Office 365, ML y Movilidad.</a:t>
            </a:r>
            <a:endParaRPr lang="es-ES" sz="1200" i="1" dirty="0">
              <a:solidFill>
                <a:srgbClr val="4D555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057703" y="2225384"/>
            <a:ext cx="540000" cy="0"/>
          </a:xfrm>
          <a:prstGeom prst="line">
            <a:avLst/>
          </a:prstGeom>
          <a:ln>
            <a:solidFill>
              <a:srgbClr val="13B5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/>
          <p:cNvGrpSpPr/>
          <p:nvPr/>
        </p:nvGrpSpPr>
        <p:grpSpPr>
          <a:xfrm>
            <a:off x="4926633" y="1389183"/>
            <a:ext cx="3431884" cy="1324580"/>
            <a:chOff x="5960966" y="1141256"/>
            <a:chExt cx="3296258" cy="1324580"/>
          </a:xfrm>
        </p:grpSpPr>
        <p:sp>
          <p:nvSpPr>
            <p:cNvPr id="10" name="Shape 381"/>
            <p:cNvSpPr txBox="1">
              <a:spLocks/>
            </p:cNvSpPr>
            <p:nvPr/>
          </p:nvSpPr>
          <p:spPr>
            <a:xfrm>
              <a:off x="5960966" y="1161627"/>
              <a:ext cx="3296258" cy="1304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4F5555"/>
                </a:buClr>
                <a:buSzPts val="1100"/>
                <a:buFont typeface="Arial"/>
                <a:buNone/>
                <a:defRPr sz="1100" b="0" i="0" u="none" strike="noStrike" cap="none">
                  <a:solidFill>
                    <a:srgbClr val="4F555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12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12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Machine </a:t>
              </a:r>
              <a:r>
                <a:rPr lang="es-ES" sz="1200" b="1" i="1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Learning</a:t>
              </a:r>
              <a:endParaRPr lang="es-ES" sz="12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1200" b="1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indent="0">
                <a:spcBef>
                  <a:spcPts val="240"/>
                </a:spcBef>
              </a:pPr>
              <a:r>
                <a:rPr lang="es-ES" sz="12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Plataforma automatizada de Machine </a:t>
              </a:r>
              <a:r>
                <a:rPr lang="es-ES" sz="1200" i="1" dirty="0" err="1">
                  <a:solidFill>
                    <a:srgbClr val="4D5554"/>
                  </a:solidFill>
                  <a:latin typeface="Century Gothic" panose="020B0502020202020204" pitchFamily="34" charset="0"/>
                </a:rPr>
                <a:t>Learning</a:t>
              </a:r>
              <a:r>
                <a:rPr lang="es-ES" sz="12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 que agiliza la construcción de modelos predictivos precisos.</a:t>
              </a:r>
            </a:p>
          </p:txBody>
        </p:sp>
        <p:pic>
          <p:nvPicPr>
            <p:cNvPr id="11" name="Shape 3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2158" y="1141256"/>
              <a:ext cx="1112571" cy="16290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Conector recto 11"/>
            <p:cNvCxnSpPr/>
            <p:nvPr/>
          </p:nvCxnSpPr>
          <p:spPr>
            <a:xfrm>
              <a:off x="6052159" y="1782183"/>
              <a:ext cx="540000" cy="0"/>
            </a:xfrm>
            <a:prstGeom prst="line">
              <a:avLst/>
            </a:prstGeom>
            <a:ln>
              <a:solidFill>
                <a:srgbClr val="13B5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/>
          <p:cNvGrpSpPr/>
          <p:nvPr/>
        </p:nvGrpSpPr>
        <p:grpSpPr>
          <a:xfrm>
            <a:off x="4926632" y="2976699"/>
            <a:ext cx="3528269" cy="1657746"/>
            <a:chOff x="5299679" y="3029025"/>
            <a:chExt cx="3080142" cy="1657746"/>
          </a:xfrm>
        </p:grpSpPr>
        <p:pic>
          <p:nvPicPr>
            <p:cNvPr id="25" name="Shape 3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96597" y="3029025"/>
              <a:ext cx="780916" cy="351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381"/>
            <p:cNvSpPr txBox="1">
              <a:spLocks/>
            </p:cNvSpPr>
            <p:nvPr/>
          </p:nvSpPr>
          <p:spPr>
            <a:xfrm>
              <a:off x="5299679" y="3382562"/>
              <a:ext cx="3080142" cy="1304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4F5555"/>
                </a:buClr>
                <a:buSzPts val="1100"/>
                <a:buFont typeface="Arial"/>
                <a:buNone/>
                <a:defRPr sz="1100" b="0" i="0" u="none" strike="noStrike" cap="none">
                  <a:solidFill>
                    <a:srgbClr val="4F555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31025" algn="l" rtl="0">
                <a:lnSpc>
                  <a:spcPct val="100000"/>
                </a:lnSpc>
                <a:spcBef>
                  <a:spcPts val="323"/>
                </a:spcBef>
                <a:spcAft>
                  <a:spcPts val="0"/>
                </a:spcAft>
                <a:buClr>
                  <a:schemeClr val="dk1"/>
                </a:buClr>
                <a:buSzPts val="1613"/>
                <a:buFont typeface="Arial"/>
                <a:buChar char="•"/>
                <a:defRPr sz="1612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r>
                <a:rPr lang="es-ES" sz="1200" b="1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Procesamiento de Lenguaje Natural  </a:t>
              </a:r>
            </a:p>
            <a:p>
              <a:pPr marL="0" indent="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1200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  <a:p>
              <a:pPr marL="0" lvl="0" indent="0">
                <a:spcBef>
                  <a:spcPts val="240"/>
                </a:spcBef>
              </a:pPr>
              <a:r>
                <a:rPr lang="es-ES" sz="1200" i="1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Avanzadas herramientas de Procesamiento de Lenguaje Natural (PLN) para </a:t>
              </a:r>
              <a:r>
                <a:rPr lang="es-ES" sz="12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el </a:t>
              </a:r>
              <a:r>
                <a:rPr lang="es-ES" sz="1200" dirty="0">
                  <a:solidFill>
                    <a:srgbClr val="13B5C4"/>
                  </a:solidFill>
                  <a:latin typeface="Century Gothic" panose="020B0502020202020204" pitchFamily="34" charset="0"/>
                </a:rPr>
                <a:t>tratamiento y comprensión automática de textos</a:t>
              </a:r>
              <a:r>
                <a:rPr lang="es-ES" sz="1200" dirty="0">
                  <a:solidFill>
                    <a:srgbClr val="4D5554"/>
                  </a:solidFill>
                  <a:latin typeface="Century Gothic" panose="020B0502020202020204" pitchFamily="34" charset="0"/>
                </a:rPr>
                <a:t>.</a:t>
              </a:r>
            </a:p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</a:pPr>
              <a:endParaRPr lang="es-ES" sz="1200" i="1" dirty="0">
                <a:solidFill>
                  <a:srgbClr val="4D5554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7" name="Conector recto 26"/>
            <p:cNvCxnSpPr/>
            <p:nvPr/>
          </p:nvCxnSpPr>
          <p:spPr>
            <a:xfrm>
              <a:off x="5396596" y="3768426"/>
              <a:ext cx="540000" cy="0"/>
            </a:xfrm>
            <a:prstGeom prst="line">
              <a:avLst/>
            </a:prstGeom>
            <a:ln>
              <a:solidFill>
                <a:srgbClr val="13B5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ítulo 28">
            <a:extLst>
              <a:ext uri="{FF2B5EF4-FFF2-40B4-BE49-F238E27FC236}">
                <a16:creationId xmlns:a16="http://schemas.microsoft.com/office/drawing/2014/main" id="{B8A41B44-861D-4556-A001-49706720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Data </a:t>
            </a:r>
            <a:r>
              <a:rPr lang="es-ES" dirty="0" err="1"/>
              <a:t>Intelligence</a:t>
            </a:r>
            <a:endParaRPr lang="es-ES" dirty="0"/>
          </a:p>
        </p:txBody>
      </p:sp>
      <p:sp>
        <p:nvSpPr>
          <p:cNvPr id="16" name="Shape 373">
            <a:extLst>
              <a:ext uri="{FF2B5EF4-FFF2-40B4-BE49-F238E27FC236}">
                <a16:creationId xmlns:a16="http://schemas.microsoft.com/office/drawing/2014/main" id="{15CBC065-9C19-4EC9-B3CD-BE51D4DF67A8}"/>
              </a:ext>
            </a:extLst>
          </p:cNvPr>
          <p:cNvSpPr/>
          <p:nvPr/>
        </p:nvSpPr>
        <p:spPr>
          <a:xfrm>
            <a:off x="887219" y="1223738"/>
            <a:ext cx="3811320" cy="3400465"/>
          </a:xfrm>
          <a:prstGeom prst="round2SameRect">
            <a:avLst>
              <a:gd name="adj1" fmla="val 2440"/>
              <a:gd name="adj2" fmla="val 0"/>
            </a:avLst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73" y="3559620"/>
            <a:ext cx="3438452" cy="815368"/>
          </a:xfrm>
          <a:prstGeom prst="rect">
            <a:avLst/>
          </a:prstGeom>
        </p:spPr>
      </p:pic>
      <p:sp>
        <p:nvSpPr>
          <p:cNvPr id="18" name="Shape 373">
            <a:extLst>
              <a:ext uri="{FF2B5EF4-FFF2-40B4-BE49-F238E27FC236}">
                <a16:creationId xmlns:a16="http://schemas.microsoft.com/office/drawing/2014/main" id="{15CBC065-9C19-4EC9-B3CD-BE51D4DF67A8}"/>
              </a:ext>
            </a:extLst>
          </p:cNvPr>
          <p:cNvSpPr/>
          <p:nvPr/>
        </p:nvSpPr>
        <p:spPr>
          <a:xfrm>
            <a:off x="4775980" y="1223738"/>
            <a:ext cx="3747820" cy="1589905"/>
          </a:xfrm>
          <a:prstGeom prst="round2SameRect">
            <a:avLst>
              <a:gd name="adj1" fmla="val 2440"/>
              <a:gd name="adj2" fmla="val 0"/>
            </a:avLst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Shape 373">
            <a:extLst>
              <a:ext uri="{FF2B5EF4-FFF2-40B4-BE49-F238E27FC236}">
                <a16:creationId xmlns:a16="http://schemas.microsoft.com/office/drawing/2014/main" id="{15CBC065-9C19-4EC9-B3CD-BE51D4DF67A8}"/>
              </a:ext>
            </a:extLst>
          </p:cNvPr>
          <p:cNvSpPr/>
          <p:nvPr/>
        </p:nvSpPr>
        <p:spPr>
          <a:xfrm>
            <a:off x="4784522" y="2899579"/>
            <a:ext cx="3747820" cy="1724624"/>
          </a:xfrm>
          <a:prstGeom prst="round2SameRect">
            <a:avLst>
              <a:gd name="adj1" fmla="val 2440"/>
              <a:gd name="adj2" fmla="val 0"/>
            </a:avLst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9" dirty="0">
              <a:solidFill>
                <a:schemeClr val="lt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929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9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3B5C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9722</TotalTime>
  <Words>2064</Words>
  <Application>Microsoft Office PowerPoint</Application>
  <PresentationFormat>Presentación en pantalla (16:9)</PresentationFormat>
  <Paragraphs>426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Creando valor en un mundo hiperconectado Transformación Digital</vt:lpstr>
      <vt:lpstr>Índice</vt:lpstr>
      <vt:lpstr>Sobre Grupo ICA</vt:lpstr>
      <vt:lpstr>Sobre Grupo ICA</vt:lpstr>
      <vt:lpstr>Sobre Grupo ICA</vt:lpstr>
      <vt:lpstr>Sobre Grupo ICA</vt:lpstr>
      <vt:lpstr>Unidades de Negocio</vt:lpstr>
      <vt:lpstr>Data Intelligence</vt:lpstr>
      <vt:lpstr>Data Intelligence</vt:lpstr>
      <vt:lpstr>Data Intelligence</vt:lpstr>
      <vt:lpstr>Data Intelligence</vt:lpstr>
      <vt:lpstr>Data Intelligence</vt:lpstr>
      <vt:lpstr>Aplicaciones y Portales Web</vt:lpstr>
      <vt:lpstr>Aplicaciones y Portales Web</vt:lpstr>
      <vt:lpstr>Aplicaciones y Portales Web</vt:lpstr>
      <vt:lpstr>Aplicaciones y Portales Web</vt:lpstr>
      <vt:lpstr>Aplicaciones y Portales Web</vt:lpstr>
      <vt:lpstr>Aplicaciones y Portales Web</vt:lpstr>
      <vt:lpstr>Movilidad</vt:lpstr>
      <vt:lpstr>Movilidad</vt:lpstr>
      <vt:lpstr>Movilidad</vt:lpstr>
      <vt:lpstr>Movilidad</vt:lpstr>
      <vt:lpstr>Arquitectura e Integración Digital</vt:lpstr>
      <vt:lpstr>Arquitectura e Integración Digital</vt:lpstr>
      <vt:lpstr>Arquitectura e Integración Digital</vt:lpstr>
      <vt:lpstr>Nuestros Partners Tecnológicos</vt:lpstr>
      <vt:lpstr>Clientes</vt:lpstr>
      <vt:lpstr>Clientes</vt:lpstr>
      <vt:lpstr>Certificaciones</vt:lpstr>
      <vt:lpstr>Contacto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Creando valor en un mundo conectado Presentación Corporativa Grupo ICA</dc:title>
  <dc:creator>Grupo ICA</dc:creator>
  <cp:lastModifiedBy>grupo ICA</cp:lastModifiedBy>
  <cp:revision>369</cp:revision>
  <dcterms:modified xsi:type="dcterms:W3CDTF">2021-03-04T16:15:03Z</dcterms:modified>
</cp:coreProperties>
</file>